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47"/>
  </p:notesMasterIdLst>
  <p:handoutMasterIdLst>
    <p:handoutMasterId r:id="rId48"/>
  </p:handoutMasterIdLst>
  <p:sldIdLst>
    <p:sldId id="256" r:id="rId2"/>
    <p:sldId id="309" r:id="rId3"/>
    <p:sldId id="305" r:id="rId4"/>
    <p:sldId id="306" r:id="rId5"/>
    <p:sldId id="323" r:id="rId6"/>
    <p:sldId id="258" r:id="rId7"/>
    <p:sldId id="259" r:id="rId8"/>
    <p:sldId id="303" r:id="rId9"/>
    <p:sldId id="261" r:id="rId10"/>
    <p:sldId id="308" r:id="rId11"/>
    <p:sldId id="298" r:id="rId12"/>
    <p:sldId id="325" r:id="rId13"/>
    <p:sldId id="326" r:id="rId14"/>
    <p:sldId id="327" r:id="rId15"/>
    <p:sldId id="329" r:id="rId16"/>
    <p:sldId id="313" r:id="rId17"/>
    <p:sldId id="324" r:id="rId18"/>
    <p:sldId id="315" r:id="rId19"/>
    <p:sldId id="316" r:id="rId20"/>
    <p:sldId id="321" r:id="rId21"/>
    <p:sldId id="322" r:id="rId22"/>
    <p:sldId id="268" r:id="rId23"/>
    <p:sldId id="269" r:id="rId24"/>
    <p:sldId id="295" r:id="rId25"/>
    <p:sldId id="270" r:id="rId26"/>
    <p:sldId id="320" r:id="rId27"/>
    <p:sldId id="271" r:id="rId28"/>
    <p:sldId id="272" r:id="rId29"/>
    <p:sldId id="273" r:id="rId30"/>
    <p:sldId id="274" r:id="rId31"/>
    <p:sldId id="294" r:id="rId32"/>
    <p:sldId id="318" r:id="rId33"/>
    <p:sldId id="275" r:id="rId34"/>
    <p:sldId id="276" r:id="rId35"/>
    <p:sldId id="277" r:id="rId36"/>
    <p:sldId id="278" r:id="rId37"/>
    <p:sldId id="279" r:id="rId38"/>
    <p:sldId id="280" r:id="rId39"/>
    <p:sldId id="297" r:id="rId40"/>
    <p:sldId id="284" r:id="rId41"/>
    <p:sldId id="285" r:id="rId42"/>
    <p:sldId id="289" r:id="rId43"/>
    <p:sldId id="290" r:id="rId44"/>
    <p:sldId id="291" r:id="rId45"/>
    <p:sldId id="292" r:id="rId46"/>
  </p:sldIdLst>
  <p:sldSz cx="9144000" cy="6858000" type="screen4x3"/>
  <p:notesSz cx="7086600" cy="8686800"/>
  <p:embeddedFontLst>
    <p:embeddedFont>
      <p:font typeface="Calibri" panose="020F050202020403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79FC43-58A6-43DF-9732-329817BF5AB4}">
  <a:tblStyle styleId="{1079FC43-58A6-43DF-9732-329817BF5AB4}" styleName="Table_0">
    <a:wholeTbl>
      <a:tcTxStyle b="off" i="off">
        <a:font>
          <a:latin typeface="Times New Roman"/>
          <a:ea typeface="Times New Roman"/>
          <a:cs typeface="Times New Roman"/>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CAECDD"/>
          </a:solidFill>
        </a:fill>
      </a:tcStyle>
    </a:wholeTbl>
    <a:band1H>
      <a:tcTxStyle/>
      <a:tcStyle>
        <a:tcBdr/>
      </a:tcStyle>
    </a:band1H>
    <a:band2H>
      <a:tcTxStyle b="off" i="off"/>
      <a:tcStyle>
        <a:tcBdr/>
        <a:fill>
          <a:solidFill>
            <a:srgbClr val="E6F6EF"/>
          </a:solidFill>
        </a:fill>
      </a:tcStyle>
    </a:band2H>
    <a:band1V>
      <a:tcTxStyle/>
      <a:tcStyle>
        <a:tcBdr/>
      </a:tcStyle>
    </a:band1V>
    <a:band2V>
      <a:tcTxStyle/>
      <a:tcStyle>
        <a:tcBdr/>
      </a:tcStyle>
    </a:band2V>
    <a:lastCol>
      <a:tcTxStyle/>
      <a:tcStyle>
        <a:tcBdr/>
      </a:tcStyle>
    </a:lastCol>
    <a:firstCol>
      <a:tcTxStyle b="on" i="off">
        <a:font>
          <a:latin typeface="Times New Roman"/>
          <a:ea typeface="Times New Roman"/>
          <a:cs typeface="Times New Roman"/>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firstCol>
    <a:lastRow>
      <a:tcTxStyle b="on" i="off">
        <a:font>
          <a:latin typeface="Times New Roman"/>
          <a:ea typeface="Times New Roman"/>
          <a:cs typeface="Times New Roman"/>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381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lastRow>
    <a:seCell>
      <a:tcTxStyle/>
      <a:tcStyle>
        <a:tcBdr/>
      </a:tcStyle>
    </a:seCell>
    <a:swCell>
      <a:tcTxStyle/>
      <a:tcStyle>
        <a:tcBdr/>
      </a:tcStyle>
    </a:swCell>
    <a:firstRow>
      <a:tcTxStyle b="on" i="off">
        <a:font>
          <a:latin typeface="Times New Roman"/>
          <a:ea typeface="Times New Roman"/>
          <a:cs typeface="Times New Roman"/>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381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45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3434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14100" y="0"/>
            <a:ext cx="3070860" cy="434340"/>
          </a:xfrm>
          <a:prstGeom prst="rect">
            <a:avLst/>
          </a:prstGeom>
        </p:spPr>
        <p:txBody>
          <a:bodyPr vert="horz" lIns="91440" tIns="45720" rIns="91440" bIns="45720" rtlCol="0"/>
          <a:lstStyle>
            <a:lvl1pPr algn="r">
              <a:defRPr sz="1200"/>
            </a:lvl1pPr>
          </a:lstStyle>
          <a:p>
            <a:fld id="{3963C3C4-5E45-4E91-9E50-2B8BF1A5E7BD}" type="datetimeFigureOut">
              <a:rPr lang="en-US" smtClean="0"/>
              <a:t>6/19/2019</a:t>
            </a:fld>
            <a:endParaRPr lang="en-US"/>
          </a:p>
        </p:txBody>
      </p:sp>
      <p:sp>
        <p:nvSpPr>
          <p:cNvPr id="4" name="Footer Placeholder 3"/>
          <p:cNvSpPr>
            <a:spLocks noGrp="1"/>
          </p:cNvSpPr>
          <p:nvPr>
            <p:ph type="ftr" sz="quarter" idx="2"/>
          </p:nvPr>
        </p:nvSpPr>
        <p:spPr>
          <a:xfrm>
            <a:off x="0" y="8250952"/>
            <a:ext cx="3070860" cy="43434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14100" y="8250952"/>
            <a:ext cx="3070860" cy="434340"/>
          </a:xfrm>
          <a:prstGeom prst="rect">
            <a:avLst/>
          </a:prstGeom>
        </p:spPr>
        <p:txBody>
          <a:bodyPr vert="horz" lIns="91440" tIns="45720" rIns="91440" bIns="45720" rtlCol="0" anchor="b"/>
          <a:lstStyle>
            <a:lvl1pPr algn="r">
              <a:defRPr sz="1200"/>
            </a:lvl1pPr>
          </a:lstStyle>
          <a:p>
            <a:fld id="{C7FE7292-5285-4FFC-8131-10296C63D433}" type="slidenum">
              <a:rPr lang="en-US" smtClean="0"/>
              <a:t>‹#›</a:t>
            </a:fld>
            <a:endParaRPr lang="en-US"/>
          </a:p>
        </p:txBody>
      </p:sp>
    </p:spTree>
    <p:extLst>
      <p:ext uri="{BB962C8B-B14F-4D97-AF65-F5344CB8AC3E}">
        <p14:creationId xmlns:p14="http://schemas.microsoft.com/office/powerpoint/2010/main" val="3301671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44880" y="4126230"/>
            <a:ext cx="5196840" cy="3909060"/>
          </a:xfrm>
          <a:prstGeom prst="rect">
            <a:avLst/>
          </a:prstGeom>
          <a:noFill/>
          <a:ln>
            <a:noFill/>
          </a:ln>
        </p:spPr>
        <p:txBody>
          <a:bodyPr spcFirstLastPara="1" wrap="square" lIns="91425" tIns="45700" rIns="91425" bIns="45700" anchor="t" anchorCtr="0"/>
          <a:lstStyle>
            <a:lvl1pPr marL="457200" marR="0" lvl="0" indent="-228600" algn="l" rtl="0">
              <a:spcBef>
                <a:spcPts val="400"/>
              </a:spcBef>
              <a:spcAft>
                <a:spcPts val="0"/>
              </a:spcAft>
              <a:buSzPts val="1400"/>
              <a:buNone/>
              <a:defRPr sz="1200" b="0" i="0" u="none" strike="noStrike" cap="none">
                <a:latin typeface="Times New Roman"/>
                <a:ea typeface="Times New Roman"/>
                <a:cs typeface="Times New Roman"/>
                <a:sym typeface="Times New Roman"/>
              </a:defRPr>
            </a:lvl1pPr>
            <a:lvl2pPr marL="914400" marR="0" lvl="1" indent="-228600" algn="l" rtl="0">
              <a:spcBef>
                <a:spcPts val="400"/>
              </a:spcBef>
              <a:spcAft>
                <a:spcPts val="0"/>
              </a:spcAft>
              <a:buSzPts val="1400"/>
              <a:buNone/>
              <a:defRPr sz="1200" b="0" i="0" u="none" strike="noStrike" cap="none">
                <a:latin typeface="Times New Roman"/>
                <a:ea typeface="Times New Roman"/>
                <a:cs typeface="Times New Roman"/>
                <a:sym typeface="Times New Roman"/>
              </a:defRPr>
            </a:lvl2pPr>
            <a:lvl3pPr marL="1371600" marR="0" lvl="2" indent="-228600" algn="l" rtl="0">
              <a:spcBef>
                <a:spcPts val="400"/>
              </a:spcBef>
              <a:spcAft>
                <a:spcPts val="0"/>
              </a:spcAft>
              <a:buSzPts val="1400"/>
              <a:buNone/>
              <a:defRPr sz="1200" b="0" i="0" u="none" strike="noStrike" cap="none">
                <a:latin typeface="Times New Roman"/>
                <a:ea typeface="Times New Roman"/>
                <a:cs typeface="Times New Roman"/>
                <a:sym typeface="Times New Roman"/>
              </a:defRPr>
            </a:lvl3pPr>
            <a:lvl4pPr marL="1828800" marR="0" lvl="3" indent="-228600" algn="l" rtl="0">
              <a:spcBef>
                <a:spcPts val="400"/>
              </a:spcBef>
              <a:spcAft>
                <a:spcPts val="0"/>
              </a:spcAft>
              <a:buSzPts val="1400"/>
              <a:buNone/>
              <a:defRPr sz="1200" b="0" i="0" u="none" strike="noStrike" cap="none">
                <a:latin typeface="Times New Roman"/>
                <a:ea typeface="Times New Roman"/>
                <a:cs typeface="Times New Roman"/>
                <a:sym typeface="Times New Roman"/>
              </a:defRPr>
            </a:lvl4pPr>
            <a:lvl5pPr marL="2286000" marR="0" lvl="4" indent="-228600" algn="l" rtl="0">
              <a:spcBef>
                <a:spcPts val="400"/>
              </a:spcBef>
              <a:spcAft>
                <a:spcPts val="0"/>
              </a:spcAft>
              <a:buSzPts val="1400"/>
              <a:buNone/>
              <a:defRPr sz="1200" b="0" i="0" u="none" strike="noStrike" cap="none">
                <a:latin typeface="Times New Roman"/>
                <a:ea typeface="Times New Roman"/>
                <a:cs typeface="Times New Roman"/>
                <a:sym typeface="Times New Roman"/>
              </a:defRPr>
            </a:lvl5pPr>
            <a:lvl6pPr marL="2743200" marR="0" lvl="5" indent="-228600" algn="l" rtl="0">
              <a:spcBef>
                <a:spcPts val="400"/>
              </a:spcBef>
              <a:spcAft>
                <a:spcPts val="0"/>
              </a:spcAft>
              <a:buSzPts val="1400"/>
              <a:buNone/>
              <a:defRPr sz="1200" b="0" i="0" u="none" strike="noStrike" cap="none">
                <a:latin typeface="Times New Roman"/>
                <a:ea typeface="Times New Roman"/>
                <a:cs typeface="Times New Roman"/>
                <a:sym typeface="Times New Roman"/>
              </a:defRPr>
            </a:lvl6pPr>
            <a:lvl7pPr marL="3200400" marR="0" lvl="6" indent="-228600" algn="l" rtl="0">
              <a:spcBef>
                <a:spcPts val="400"/>
              </a:spcBef>
              <a:spcAft>
                <a:spcPts val="0"/>
              </a:spcAft>
              <a:buSzPts val="1400"/>
              <a:buNone/>
              <a:defRPr sz="1200" b="0" i="0" u="none" strike="noStrike" cap="none">
                <a:latin typeface="Times New Roman"/>
                <a:ea typeface="Times New Roman"/>
                <a:cs typeface="Times New Roman"/>
                <a:sym typeface="Times New Roman"/>
              </a:defRPr>
            </a:lvl7pPr>
            <a:lvl8pPr marL="3657600" marR="0" lvl="7" indent="-228600" algn="l" rtl="0">
              <a:spcBef>
                <a:spcPts val="400"/>
              </a:spcBef>
              <a:spcAft>
                <a:spcPts val="0"/>
              </a:spcAft>
              <a:buSzPts val="1400"/>
              <a:buNone/>
              <a:defRPr sz="1200" b="0" i="0" u="none" strike="noStrike" cap="none">
                <a:latin typeface="Times New Roman"/>
                <a:ea typeface="Times New Roman"/>
                <a:cs typeface="Times New Roman"/>
                <a:sym typeface="Times New Roman"/>
              </a:defRPr>
            </a:lvl8pPr>
            <a:lvl9pPr marL="4114800" marR="0" lvl="8" indent="-228600" algn="l" rtl="0">
              <a:spcBef>
                <a:spcPts val="400"/>
              </a:spcBef>
              <a:spcAft>
                <a:spcPts val="0"/>
              </a:spcAft>
              <a:buSzPts val="1400"/>
              <a:buNone/>
              <a:defRPr sz="1200" b="0" i="0" u="none" strike="noStrike" cap="none">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29313257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txBox="1">
            <a:spLocks noGrp="1"/>
          </p:cNvSpPr>
          <p:nvPr>
            <p:ph type="body" idx="1"/>
          </p:nvPr>
        </p:nvSpPr>
        <p:spPr>
          <a:xfrm>
            <a:off x="944880" y="4126230"/>
            <a:ext cx="5196840" cy="390906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131" name="Google Shape;131;p1: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9573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7cd69679f_0_281:notes"/>
          <p:cNvSpPr txBox="1">
            <a:spLocks noGrp="1"/>
          </p:cNvSpPr>
          <p:nvPr>
            <p:ph type="body" idx="1"/>
          </p:nvPr>
        </p:nvSpPr>
        <p:spPr>
          <a:xfrm>
            <a:off x="944880" y="4126230"/>
            <a:ext cx="5196840" cy="3909060"/>
          </a:xfrm>
          <a:prstGeom prst="rect">
            <a:avLst/>
          </a:prstGeom>
        </p:spPr>
        <p:txBody>
          <a:bodyPr spcFirstLastPara="1" wrap="square" lIns="91420" tIns="45697" rIns="91420" bIns="45697" anchor="t" anchorCtr="0">
            <a:noAutofit/>
          </a:bodyPr>
          <a:lstStyle/>
          <a:p>
            <a:pPr marL="0" indent="0"/>
            <a:endParaRPr/>
          </a:p>
        </p:txBody>
      </p:sp>
      <p:sp>
        <p:nvSpPr>
          <p:cNvPr id="190" name="Google Shape;190;g57cd69679f_0_281: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9344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txBox="1">
            <a:spLocks noGrp="1"/>
          </p:cNvSpPr>
          <p:nvPr>
            <p:ph type="body" idx="1"/>
          </p:nvPr>
        </p:nvSpPr>
        <p:spPr>
          <a:xfrm>
            <a:off x="944880" y="4126230"/>
            <a:ext cx="5196840" cy="3909060"/>
          </a:xfrm>
          <a:prstGeom prst="rect">
            <a:avLst/>
          </a:prstGeom>
        </p:spPr>
        <p:txBody>
          <a:bodyPr spcFirstLastPara="1" wrap="square" lIns="91420" tIns="45697" rIns="91420" bIns="45697" anchor="t" anchorCtr="0">
            <a:noAutofit/>
          </a:bodyPr>
          <a:lstStyle/>
          <a:p>
            <a:pPr>
              <a:spcBef>
                <a:spcPts val="400"/>
              </a:spcBef>
            </a:pPr>
            <a:endParaRPr/>
          </a:p>
        </p:txBody>
      </p:sp>
      <p:sp>
        <p:nvSpPr>
          <p:cNvPr id="106" name="Google Shape;106;p8: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0372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7cd69679f_0_281:notes"/>
          <p:cNvSpPr txBox="1">
            <a:spLocks noGrp="1"/>
          </p:cNvSpPr>
          <p:nvPr>
            <p:ph type="body" idx="1"/>
          </p:nvPr>
        </p:nvSpPr>
        <p:spPr>
          <a:xfrm>
            <a:off x="944880" y="4126230"/>
            <a:ext cx="5196840" cy="3909060"/>
          </a:xfrm>
          <a:prstGeom prst="rect">
            <a:avLst/>
          </a:prstGeom>
        </p:spPr>
        <p:txBody>
          <a:bodyPr spcFirstLastPara="1" wrap="square" lIns="91420" tIns="45697" rIns="91420" bIns="45697" anchor="t" anchorCtr="0">
            <a:noAutofit/>
          </a:bodyPr>
          <a:lstStyle/>
          <a:p>
            <a:pPr>
              <a:spcBef>
                <a:spcPts val="400"/>
              </a:spcBef>
            </a:pPr>
            <a:endParaRPr/>
          </a:p>
        </p:txBody>
      </p:sp>
      <p:sp>
        <p:nvSpPr>
          <p:cNvPr id="190" name="Google Shape;190;g57cd69679f_0_281: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4160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5:notes"/>
          <p:cNvSpPr txBox="1">
            <a:spLocks noGrp="1"/>
          </p:cNvSpPr>
          <p:nvPr>
            <p:ph type="body" idx="1"/>
          </p:nvPr>
        </p:nvSpPr>
        <p:spPr>
          <a:xfrm>
            <a:off x="944880" y="4126230"/>
            <a:ext cx="5196840" cy="3909060"/>
          </a:xfrm>
          <a:prstGeom prst="rect">
            <a:avLst/>
          </a:prstGeom>
        </p:spPr>
        <p:txBody>
          <a:bodyPr spcFirstLastPara="1" wrap="square" lIns="93162" tIns="46568" rIns="93162" bIns="46568" anchor="t" anchorCtr="0">
            <a:noAutofit/>
          </a:bodyPr>
          <a:lstStyle/>
          <a:p>
            <a:pPr marL="0" indent="0">
              <a:spcBef>
                <a:spcPts val="408"/>
              </a:spcBef>
            </a:pPr>
            <a:endParaRPr/>
          </a:p>
        </p:txBody>
      </p:sp>
      <p:sp>
        <p:nvSpPr>
          <p:cNvPr id="148" name="Google Shape;148;p15: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3628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7:notes"/>
          <p:cNvSpPr txBox="1">
            <a:spLocks noGrp="1"/>
          </p:cNvSpPr>
          <p:nvPr>
            <p:ph type="body" idx="1"/>
          </p:nvPr>
        </p:nvSpPr>
        <p:spPr>
          <a:xfrm>
            <a:off x="944880" y="4126230"/>
            <a:ext cx="5196840" cy="3909060"/>
          </a:xfrm>
          <a:prstGeom prst="rect">
            <a:avLst/>
          </a:prstGeom>
        </p:spPr>
        <p:txBody>
          <a:bodyPr spcFirstLastPara="1" wrap="square" lIns="93162" tIns="46568" rIns="93162" bIns="46568" anchor="t" anchorCtr="0">
            <a:noAutofit/>
          </a:bodyPr>
          <a:lstStyle/>
          <a:p>
            <a:pPr marL="0" indent="0">
              <a:spcBef>
                <a:spcPts val="408"/>
              </a:spcBef>
            </a:pPr>
            <a:endParaRPr/>
          </a:p>
        </p:txBody>
      </p:sp>
      <p:sp>
        <p:nvSpPr>
          <p:cNvPr id="153" name="Google Shape;153;p17: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3889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txBox="1">
            <a:spLocks noGrp="1"/>
          </p:cNvSpPr>
          <p:nvPr>
            <p:ph type="body" idx="1"/>
          </p:nvPr>
        </p:nvSpPr>
        <p:spPr>
          <a:xfrm>
            <a:off x="944880" y="4126230"/>
            <a:ext cx="5196840" cy="390906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202" name="Google Shape;202;p12: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3645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3:notes"/>
          <p:cNvSpPr txBox="1">
            <a:spLocks noGrp="1"/>
          </p:cNvSpPr>
          <p:nvPr>
            <p:ph type="body" idx="1"/>
          </p:nvPr>
        </p:nvSpPr>
        <p:spPr>
          <a:xfrm>
            <a:off x="944880" y="4126230"/>
            <a:ext cx="5196840" cy="390906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208" name="Google Shape;208;p13: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470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9:notes"/>
          <p:cNvSpPr txBox="1">
            <a:spLocks noGrp="1"/>
          </p:cNvSpPr>
          <p:nvPr>
            <p:ph type="body" idx="1"/>
          </p:nvPr>
        </p:nvSpPr>
        <p:spPr>
          <a:xfrm>
            <a:off x="944880" y="4126230"/>
            <a:ext cx="5196840" cy="390906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277" name="Google Shape;277;p29: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7695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8:notes"/>
          <p:cNvSpPr txBox="1">
            <a:spLocks noGrp="1"/>
          </p:cNvSpPr>
          <p:nvPr>
            <p:ph type="body" idx="1"/>
          </p:nvPr>
        </p:nvSpPr>
        <p:spPr>
          <a:xfrm>
            <a:off x="944880" y="4126230"/>
            <a:ext cx="5196840" cy="390906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213" name="Google Shape;213;p18: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8349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9:notes"/>
          <p:cNvSpPr txBox="1">
            <a:spLocks noGrp="1"/>
          </p:cNvSpPr>
          <p:nvPr>
            <p:ph type="body" idx="1"/>
          </p:nvPr>
        </p:nvSpPr>
        <p:spPr>
          <a:xfrm>
            <a:off x="944880" y="4126230"/>
            <a:ext cx="5196840" cy="390906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219" name="Google Shape;219;p19: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1936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2:notes"/>
          <p:cNvSpPr txBox="1">
            <a:spLocks noGrp="1"/>
          </p:cNvSpPr>
          <p:nvPr>
            <p:ph type="body" idx="1"/>
          </p:nvPr>
        </p:nvSpPr>
        <p:spPr>
          <a:xfrm>
            <a:off x="944880" y="4126230"/>
            <a:ext cx="5196840" cy="3909060"/>
          </a:xfrm>
          <a:prstGeom prst="rect">
            <a:avLst/>
          </a:prstGeom>
        </p:spPr>
        <p:txBody>
          <a:bodyPr spcFirstLastPara="1" wrap="square" lIns="91420" tIns="45697" rIns="91420" bIns="45697" anchor="t" anchorCtr="0">
            <a:noAutofit/>
          </a:bodyPr>
          <a:lstStyle/>
          <a:p>
            <a:pPr marL="0" indent="0"/>
            <a:endParaRPr/>
          </a:p>
        </p:txBody>
      </p:sp>
      <p:sp>
        <p:nvSpPr>
          <p:cNvPr id="79" name="Google Shape;79;p2: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8922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0:notes"/>
          <p:cNvSpPr txBox="1">
            <a:spLocks noGrp="1"/>
          </p:cNvSpPr>
          <p:nvPr>
            <p:ph type="body" idx="1"/>
          </p:nvPr>
        </p:nvSpPr>
        <p:spPr>
          <a:xfrm>
            <a:off x="944880" y="4126230"/>
            <a:ext cx="5196840" cy="390906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224" name="Google Shape;224;p20: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0903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1:notes"/>
          <p:cNvSpPr txBox="1">
            <a:spLocks noGrp="1"/>
          </p:cNvSpPr>
          <p:nvPr>
            <p:ph type="body" idx="1"/>
          </p:nvPr>
        </p:nvSpPr>
        <p:spPr>
          <a:xfrm>
            <a:off x="944880" y="4126230"/>
            <a:ext cx="5196840" cy="390906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229" name="Google Shape;229;p21: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7577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2:notes"/>
          <p:cNvSpPr txBox="1">
            <a:spLocks noGrp="1"/>
          </p:cNvSpPr>
          <p:nvPr>
            <p:ph type="body" idx="1"/>
          </p:nvPr>
        </p:nvSpPr>
        <p:spPr>
          <a:xfrm>
            <a:off x="944880" y="4126230"/>
            <a:ext cx="5196840" cy="390906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234" name="Google Shape;234;p22: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1463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3:notes"/>
          <p:cNvSpPr txBox="1">
            <a:spLocks noGrp="1"/>
          </p:cNvSpPr>
          <p:nvPr>
            <p:ph type="body" idx="1"/>
          </p:nvPr>
        </p:nvSpPr>
        <p:spPr>
          <a:xfrm>
            <a:off x="944880" y="4126230"/>
            <a:ext cx="5196840" cy="390906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239" name="Google Shape;239;p23: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7214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4:notes"/>
          <p:cNvSpPr txBox="1">
            <a:spLocks noGrp="1"/>
          </p:cNvSpPr>
          <p:nvPr>
            <p:ph type="body" idx="1"/>
          </p:nvPr>
        </p:nvSpPr>
        <p:spPr>
          <a:xfrm>
            <a:off x="944880" y="4126230"/>
            <a:ext cx="5196840" cy="390906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245" name="Google Shape;245;p24: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49944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5:notes"/>
          <p:cNvSpPr txBox="1">
            <a:spLocks noGrp="1"/>
          </p:cNvSpPr>
          <p:nvPr>
            <p:ph type="body" idx="1"/>
          </p:nvPr>
        </p:nvSpPr>
        <p:spPr>
          <a:xfrm>
            <a:off x="944880" y="4126230"/>
            <a:ext cx="5196840" cy="390906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51" name="Google Shape;251;p25: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30596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6:notes"/>
          <p:cNvSpPr txBox="1">
            <a:spLocks noGrp="1"/>
          </p:cNvSpPr>
          <p:nvPr>
            <p:ph type="body" idx="1"/>
          </p:nvPr>
        </p:nvSpPr>
        <p:spPr>
          <a:xfrm>
            <a:off x="944880" y="4126230"/>
            <a:ext cx="5196840" cy="390906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257" name="Google Shape;257;p26: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91663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7:notes"/>
          <p:cNvSpPr txBox="1">
            <a:spLocks noGrp="1"/>
          </p:cNvSpPr>
          <p:nvPr>
            <p:ph type="body" idx="1"/>
          </p:nvPr>
        </p:nvSpPr>
        <p:spPr>
          <a:xfrm>
            <a:off x="944880" y="4126230"/>
            <a:ext cx="5196840" cy="390906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263" name="Google Shape;263;p27: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09726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8:notes"/>
          <p:cNvSpPr txBox="1">
            <a:spLocks noGrp="1"/>
          </p:cNvSpPr>
          <p:nvPr>
            <p:ph type="body" idx="1"/>
          </p:nvPr>
        </p:nvSpPr>
        <p:spPr>
          <a:xfrm>
            <a:off x="944880" y="4126230"/>
            <a:ext cx="5196840" cy="390906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269" name="Google Shape;269;p28: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8677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31:notes"/>
          <p:cNvSpPr txBox="1">
            <a:spLocks noGrp="1"/>
          </p:cNvSpPr>
          <p:nvPr>
            <p:ph type="body" idx="1"/>
          </p:nvPr>
        </p:nvSpPr>
        <p:spPr>
          <a:xfrm>
            <a:off x="944880" y="4126230"/>
            <a:ext cx="5196840" cy="3909060"/>
          </a:xfrm>
          <a:prstGeom prst="rect">
            <a:avLst/>
          </a:prstGeom>
        </p:spPr>
        <p:txBody>
          <a:bodyPr spcFirstLastPara="1" wrap="square" lIns="91420" tIns="45697" rIns="91420" bIns="45697" anchor="t" anchorCtr="0">
            <a:noAutofit/>
          </a:bodyPr>
          <a:lstStyle/>
          <a:p>
            <a:pPr marL="0" indent="0"/>
            <a:endParaRPr/>
          </a:p>
        </p:txBody>
      </p:sp>
      <p:sp>
        <p:nvSpPr>
          <p:cNvPr id="202" name="Google Shape;202;p31: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178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txBox="1">
            <a:spLocks noGrp="1"/>
          </p:cNvSpPr>
          <p:nvPr>
            <p:ph type="body" idx="1"/>
          </p:nvPr>
        </p:nvSpPr>
        <p:spPr>
          <a:xfrm>
            <a:off x="944880" y="4126230"/>
            <a:ext cx="5196840" cy="390906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143" name="Google Shape;143;p3: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23637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32:notes"/>
          <p:cNvSpPr txBox="1">
            <a:spLocks noGrp="1"/>
          </p:cNvSpPr>
          <p:nvPr>
            <p:ph type="body" idx="1"/>
          </p:nvPr>
        </p:nvSpPr>
        <p:spPr>
          <a:xfrm>
            <a:off x="944880" y="4126230"/>
            <a:ext cx="5196840" cy="390906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295" name="Google Shape;295;p32: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8423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3:notes"/>
          <p:cNvSpPr txBox="1">
            <a:spLocks noGrp="1"/>
          </p:cNvSpPr>
          <p:nvPr>
            <p:ph type="body" idx="1"/>
          </p:nvPr>
        </p:nvSpPr>
        <p:spPr>
          <a:xfrm>
            <a:off x="944880" y="4126230"/>
            <a:ext cx="5196840" cy="390906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301" name="Google Shape;301;p33: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74089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7:notes"/>
          <p:cNvSpPr txBox="1">
            <a:spLocks noGrp="1"/>
          </p:cNvSpPr>
          <p:nvPr>
            <p:ph type="body" idx="1"/>
          </p:nvPr>
        </p:nvSpPr>
        <p:spPr>
          <a:xfrm>
            <a:off x="944880" y="4126230"/>
            <a:ext cx="5196840" cy="390906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326" name="Google Shape;326;p37: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64651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8:notes"/>
          <p:cNvSpPr txBox="1">
            <a:spLocks noGrp="1"/>
          </p:cNvSpPr>
          <p:nvPr>
            <p:ph type="body" idx="1"/>
          </p:nvPr>
        </p:nvSpPr>
        <p:spPr>
          <a:xfrm>
            <a:off x="944880" y="4126230"/>
            <a:ext cx="5196840" cy="390906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331" name="Google Shape;331;p38: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35577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9:notes"/>
          <p:cNvSpPr txBox="1">
            <a:spLocks noGrp="1"/>
          </p:cNvSpPr>
          <p:nvPr>
            <p:ph type="body" idx="1"/>
          </p:nvPr>
        </p:nvSpPr>
        <p:spPr>
          <a:xfrm>
            <a:off x="944880" y="4126230"/>
            <a:ext cx="5196840" cy="390906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336" name="Google Shape;336;p39: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31889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40:notes"/>
          <p:cNvSpPr txBox="1">
            <a:spLocks noGrp="1"/>
          </p:cNvSpPr>
          <p:nvPr>
            <p:ph type="body" idx="1"/>
          </p:nvPr>
        </p:nvSpPr>
        <p:spPr>
          <a:xfrm>
            <a:off x="944880" y="4126230"/>
            <a:ext cx="5196840" cy="390906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341" name="Google Shape;341;p40: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3259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notes"/>
          <p:cNvSpPr txBox="1">
            <a:spLocks noGrp="1"/>
          </p:cNvSpPr>
          <p:nvPr>
            <p:ph type="body" idx="1"/>
          </p:nvPr>
        </p:nvSpPr>
        <p:spPr>
          <a:xfrm>
            <a:off x="944880" y="4126230"/>
            <a:ext cx="5196840" cy="390906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148" name="Google Shape;148;p4: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1802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txBox="1">
            <a:spLocks noGrp="1"/>
          </p:cNvSpPr>
          <p:nvPr>
            <p:ph type="body" idx="1"/>
          </p:nvPr>
        </p:nvSpPr>
        <p:spPr>
          <a:xfrm>
            <a:off x="944880" y="4126230"/>
            <a:ext cx="5196840" cy="3909060"/>
          </a:xfrm>
          <a:prstGeom prst="rect">
            <a:avLst/>
          </a:prstGeom>
        </p:spPr>
        <p:txBody>
          <a:bodyPr spcFirstLastPara="1" wrap="square" lIns="91420" tIns="45697" rIns="91420" bIns="45697" anchor="t" anchorCtr="0">
            <a:noAutofit/>
          </a:bodyPr>
          <a:lstStyle/>
          <a:p>
            <a:pPr marL="0" indent="0"/>
            <a:endParaRPr/>
          </a:p>
        </p:txBody>
      </p:sp>
      <p:sp>
        <p:nvSpPr>
          <p:cNvPr id="94" name="Google Shape;94;p5: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4654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txBox="1">
            <a:spLocks noGrp="1"/>
          </p:cNvSpPr>
          <p:nvPr>
            <p:ph type="body" idx="1"/>
          </p:nvPr>
        </p:nvSpPr>
        <p:spPr>
          <a:xfrm>
            <a:off x="944880" y="4126230"/>
            <a:ext cx="5196840" cy="390906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159" name="Google Shape;159;p6: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7291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7cd69679f_0_75:notes"/>
          <p:cNvSpPr txBox="1">
            <a:spLocks noGrp="1"/>
          </p:cNvSpPr>
          <p:nvPr>
            <p:ph type="body" idx="1"/>
          </p:nvPr>
        </p:nvSpPr>
        <p:spPr>
          <a:xfrm>
            <a:off x="944880" y="4126230"/>
            <a:ext cx="5196840" cy="390906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170" name="Google Shape;170;g57cd69679f_0_75: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2602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7cd69679f_0_145:notes"/>
          <p:cNvSpPr txBox="1">
            <a:spLocks noGrp="1"/>
          </p:cNvSpPr>
          <p:nvPr>
            <p:ph type="body" idx="1"/>
          </p:nvPr>
        </p:nvSpPr>
        <p:spPr>
          <a:xfrm>
            <a:off x="944880" y="4126230"/>
            <a:ext cx="5196840" cy="390906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176" name="Google Shape;176;g57cd69679f_0_145: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1249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7cd69679f_0_212:notes"/>
          <p:cNvSpPr txBox="1">
            <a:spLocks noGrp="1"/>
          </p:cNvSpPr>
          <p:nvPr>
            <p:ph type="body" idx="1"/>
          </p:nvPr>
        </p:nvSpPr>
        <p:spPr>
          <a:xfrm>
            <a:off x="944880" y="4126230"/>
            <a:ext cx="5196840" cy="390906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182" name="Google Shape;182;g57cd69679f_0_212: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5474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tx">
  <p:cSld name="TITLE_AND_BODY">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176262" y="6248400"/>
            <a:ext cx="281939" cy="287085"/>
          </a:xfrm>
          <a:prstGeom prst="rect">
            <a:avLst/>
          </a:prstGeom>
          <a:noFill/>
          <a:ln>
            <a:noFill/>
          </a:ln>
        </p:spPr>
        <p:txBody>
          <a:bodyPr spcFirstLastPara="1" wrap="square" lIns="45700" tIns="45700" rIns="45700" bIns="45700" anchor="t" anchorCtr="0">
            <a:no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457200" y="273050"/>
            <a:ext cx="3008315" cy="1162050"/>
          </a:xfrm>
          <a:prstGeom prst="rect">
            <a:avLst/>
          </a:prstGeom>
          <a:noFill/>
          <a:ln>
            <a:noFill/>
          </a:ln>
        </p:spPr>
        <p:txBody>
          <a:bodyPr spcFirstLastPara="1" wrap="square" lIns="45700" tIns="45700" rIns="45700" bIns="45700" anchor="b" anchorCtr="0"/>
          <a:lstStyle>
            <a:lvl1pPr lvl="0" algn="l">
              <a:lnSpc>
                <a:spcPct val="100000"/>
              </a:lnSpc>
              <a:spcBef>
                <a:spcPts val="0"/>
              </a:spcBef>
              <a:spcAft>
                <a:spcPts val="0"/>
              </a:spcAft>
              <a:buClr>
                <a:srgbClr val="000000"/>
              </a:buClr>
              <a:buSzPts val="2000"/>
              <a:buFont typeface="Times New Roman"/>
              <a:buNone/>
              <a:defRPr sz="2000" b="1"/>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4" name="Google Shape;44;p11"/>
          <p:cNvSpPr txBox="1">
            <a:spLocks noGrp="1"/>
          </p:cNvSpPr>
          <p:nvPr>
            <p:ph type="body" idx="1"/>
          </p:nvPr>
        </p:nvSpPr>
        <p:spPr>
          <a:xfrm>
            <a:off x="3575050" y="273050"/>
            <a:ext cx="5111750" cy="5853113"/>
          </a:xfrm>
          <a:prstGeom prst="rect">
            <a:avLst/>
          </a:prstGeom>
          <a:noFill/>
          <a:ln>
            <a:noFill/>
          </a:ln>
        </p:spPr>
        <p:txBody>
          <a:bodyPr spcFirstLastPara="1" wrap="square" lIns="45700" tIns="45700" rIns="45700" bIns="45700" anchor="t" anchorCtr="0"/>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45" name="Google Shape;45;p11"/>
          <p:cNvSpPr txBox="1">
            <a:spLocks noGrp="1"/>
          </p:cNvSpPr>
          <p:nvPr>
            <p:ph type="body" idx="2"/>
          </p:nvPr>
        </p:nvSpPr>
        <p:spPr>
          <a:xfrm>
            <a:off x="457198" y="1435100"/>
            <a:ext cx="3008317" cy="4691063"/>
          </a:xfrm>
          <a:prstGeom prst="rect">
            <a:avLst/>
          </a:prstGeom>
          <a:noFill/>
          <a:ln>
            <a:noFill/>
          </a:ln>
        </p:spPr>
        <p:txBody>
          <a:bodyPr spcFirstLastPara="1" wrap="square" lIns="45700" tIns="45700" rIns="45700" bIns="45700" anchor="t" anchorCtr="0"/>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46" name="Google Shape;46;p11"/>
          <p:cNvSpPr txBox="1">
            <a:spLocks noGrp="1"/>
          </p:cNvSpPr>
          <p:nvPr>
            <p:ph type="sldNum" idx="12"/>
          </p:nvPr>
        </p:nvSpPr>
        <p:spPr>
          <a:xfrm>
            <a:off x="8176262" y="6248400"/>
            <a:ext cx="281939" cy="287085"/>
          </a:xfrm>
          <a:prstGeom prst="rect">
            <a:avLst/>
          </a:prstGeom>
          <a:noFill/>
          <a:ln>
            <a:noFill/>
          </a:ln>
        </p:spPr>
        <p:txBody>
          <a:bodyPr spcFirstLastPara="1" wrap="square" lIns="45700" tIns="45700" rIns="45700" bIns="45700" anchor="t" anchorCtr="0">
            <a:no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7"/>
        <p:cNvGrpSpPr/>
        <p:nvPr/>
      </p:nvGrpSpPr>
      <p:grpSpPr>
        <a:xfrm>
          <a:off x="0" y="0"/>
          <a:ext cx="0" cy="0"/>
          <a:chOff x="0" y="0"/>
          <a:chExt cx="0" cy="0"/>
        </a:xfrm>
      </p:grpSpPr>
      <p:sp>
        <p:nvSpPr>
          <p:cNvPr id="48" name="Google Shape;48;p12"/>
          <p:cNvSpPr txBox="1">
            <a:spLocks noGrp="1"/>
          </p:cNvSpPr>
          <p:nvPr>
            <p:ph type="title"/>
          </p:nvPr>
        </p:nvSpPr>
        <p:spPr>
          <a:xfrm>
            <a:off x="1792288" y="4800600"/>
            <a:ext cx="5486402" cy="566738"/>
          </a:xfrm>
          <a:prstGeom prst="rect">
            <a:avLst/>
          </a:prstGeom>
          <a:noFill/>
          <a:ln>
            <a:noFill/>
          </a:ln>
        </p:spPr>
        <p:txBody>
          <a:bodyPr spcFirstLastPara="1" wrap="square" lIns="45700" tIns="45700" rIns="45700" bIns="45700" anchor="b" anchorCtr="0"/>
          <a:lstStyle>
            <a:lvl1pPr lvl="0" algn="l">
              <a:lnSpc>
                <a:spcPct val="100000"/>
              </a:lnSpc>
              <a:spcBef>
                <a:spcPts val="0"/>
              </a:spcBef>
              <a:spcAft>
                <a:spcPts val="0"/>
              </a:spcAft>
              <a:buClr>
                <a:srgbClr val="000000"/>
              </a:buClr>
              <a:buSzPts val="2000"/>
              <a:buFont typeface="Times New Roman"/>
              <a:buNone/>
              <a:defRPr sz="2000" b="1"/>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9" name="Google Shape;49;p12"/>
          <p:cNvSpPr>
            <a:spLocks noGrp="1"/>
          </p:cNvSpPr>
          <p:nvPr>
            <p:ph type="pic" idx="2"/>
          </p:nvPr>
        </p:nvSpPr>
        <p:spPr>
          <a:xfrm>
            <a:off x="1792288" y="612775"/>
            <a:ext cx="5486402" cy="4114800"/>
          </a:xfrm>
          <a:prstGeom prst="rect">
            <a:avLst/>
          </a:prstGeom>
          <a:noFill/>
          <a:ln>
            <a:noFill/>
          </a:ln>
        </p:spPr>
        <p:txBody>
          <a:bodyPr spcFirstLastPara="1" wrap="square" lIns="91425" tIns="45700" rIns="91425" bIns="45700" anchor="t" anchorCtr="0"/>
          <a:lstStyle>
            <a:lvl1pPr marR="0" lvl="0" algn="l" rtl="0">
              <a:lnSpc>
                <a:spcPct val="100000"/>
              </a:lnSpc>
              <a:spcBef>
                <a:spcPts val="700"/>
              </a:spcBef>
              <a:spcAft>
                <a:spcPts val="0"/>
              </a:spcAft>
              <a:buClr>
                <a:srgbClr val="000000"/>
              </a:buClr>
              <a:buSzPts val="3200"/>
              <a:buFont typeface="Times New Roman"/>
              <a:buChar char="•"/>
              <a:defRPr sz="32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700"/>
              </a:spcBef>
              <a:spcAft>
                <a:spcPts val="0"/>
              </a:spcAft>
              <a:buClr>
                <a:srgbClr val="000000"/>
              </a:buClr>
              <a:buSzPts val="3200"/>
              <a:buFont typeface="Times New Roman"/>
              <a:buChar char="–"/>
              <a:defRPr sz="32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700"/>
              </a:spcBef>
              <a:spcAft>
                <a:spcPts val="0"/>
              </a:spcAft>
              <a:buClr>
                <a:srgbClr val="000000"/>
              </a:buClr>
              <a:buSzPts val="3200"/>
              <a:buFont typeface="Times New Roman"/>
              <a:buChar char="•"/>
              <a:defRPr sz="32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700"/>
              </a:spcBef>
              <a:spcAft>
                <a:spcPts val="0"/>
              </a:spcAft>
              <a:buClr>
                <a:srgbClr val="000000"/>
              </a:buClr>
              <a:buSzPts val="3200"/>
              <a:buFont typeface="Times New Roman"/>
              <a:buChar char="–"/>
              <a:defRPr sz="32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700"/>
              </a:spcBef>
              <a:spcAft>
                <a:spcPts val="0"/>
              </a:spcAft>
              <a:buClr>
                <a:srgbClr val="000000"/>
              </a:buClr>
              <a:buSzPts val="3200"/>
              <a:buFont typeface="Times New Roman"/>
              <a:buChar char="»"/>
              <a:defRPr sz="32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700"/>
              </a:spcBef>
              <a:spcAft>
                <a:spcPts val="0"/>
              </a:spcAft>
              <a:buClr>
                <a:srgbClr val="000000"/>
              </a:buClr>
              <a:buSzPts val="3200"/>
              <a:buFont typeface="Times New Roman"/>
              <a:buChar char="»"/>
              <a:defRPr sz="32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700"/>
              </a:spcBef>
              <a:spcAft>
                <a:spcPts val="0"/>
              </a:spcAft>
              <a:buClr>
                <a:srgbClr val="000000"/>
              </a:buClr>
              <a:buSzPts val="3200"/>
              <a:buFont typeface="Times New Roman"/>
              <a:buChar char="»"/>
              <a:defRPr sz="32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700"/>
              </a:spcBef>
              <a:spcAft>
                <a:spcPts val="0"/>
              </a:spcAft>
              <a:buClr>
                <a:srgbClr val="000000"/>
              </a:buClr>
              <a:buSzPts val="3200"/>
              <a:buFont typeface="Times New Roman"/>
              <a:buChar char="»"/>
              <a:defRPr sz="32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700"/>
              </a:spcBef>
              <a:spcAft>
                <a:spcPts val="0"/>
              </a:spcAft>
              <a:buClr>
                <a:srgbClr val="000000"/>
              </a:buClr>
              <a:buSzPts val="3200"/>
              <a:buFont typeface="Times New Roman"/>
              <a:buChar char="»"/>
              <a:defRPr sz="3200" b="0" i="0" u="none" strike="noStrike" cap="none">
                <a:solidFill>
                  <a:srgbClr val="000000"/>
                </a:solidFill>
                <a:latin typeface="Times New Roman"/>
                <a:ea typeface="Times New Roman"/>
                <a:cs typeface="Times New Roman"/>
                <a:sym typeface="Times New Roman"/>
              </a:defRPr>
            </a:lvl9pPr>
          </a:lstStyle>
          <a:p>
            <a:endParaRPr/>
          </a:p>
        </p:txBody>
      </p:sp>
      <p:sp>
        <p:nvSpPr>
          <p:cNvPr id="50" name="Google Shape;50;p12"/>
          <p:cNvSpPr txBox="1">
            <a:spLocks noGrp="1"/>
          </p:cNvSpPr>
          <p:nvPr>
            <p:ph type="body" idx="1"/>
          </p:nvPr>
        </p:nvSpPr>
        <p:spPr>
          <a:xfrm>
            <a:off x="1792288" y="5367337"/>
            <a:ext cx="5486402" cy="804864"/>
          </a:xfrm>
          <a:prstGeom prst="rect">
            <a:avLst/>
          </a:prstGeom>
          <a:noFill/>
          <a:ln>
            <a:noFill/>
          </a:ln>
        </p:spPr>
        <p:txBody>
          <a:bodyPr spcFirstLastPara="1" wrap="square" lIns="45700" tIns="45700" rIns="45700" bIns="45700" anchor="t" anchorCtr="0"/>
          <a:lstStyle>
            <a:lvl1pPr marL="457200" lvl="0" indent="-228600" algn="l">
              <a:lnSpc>
                <a:spcPct val="100000"/>
              </a:lnSpc>
              <a:spcBef>
                <a:spcPts val="300"/>
              </a:spcBef>
              <a:spcAft>
                <a:spcPts val="0"/>
              </a:spcAft>
              <a:buClr>
                <a:srgbClr val="000000"/>
              </a:buClr>
              <a:buSzPts val="1400"/>
              <a:buFont typeface="Times New Roman"/>
              <a:buNone/>
              <a:defRPr sz="1400"/>
            </a:lvl1pPr>
            <a:lvl2pPr marL="914400" lvl="1" indent="-228600" algn="l">
              <a:lnSpc>
                <a:spcPct val="100000"/>
              </a:lnSpc>
              <a:spcBef>
                <a:spcPts val="300"/>
              </a:spcBef>
              <a:spcAft>
                <a:spcPts val="0"/>
              </a:spcAft>
              <a:buClr>
                <a:srgbClr val="000000"/>
              </a:buClr>
              <a:buSzPts val="1400"/>
              <a:buFont typeface="Times New Roman"/>
              <a:buNone/>
              <a:defRPr sz="1400"/>
            </a:lvl2pPr>
            <a:lvl3pPr marL="1371600" lvl="2" indent="-228600" algn="l">
              <a:lnSpc>
                <a:spcPct val="100000"/>
              </a:lnSpc>
              <a:spcBef>
                <a:spcPts val="300"/>
              </a:spcBef>
              <a:spcAft>
                <a:spcPts val="0"/>
              </a:spcAft>
              <a:buClr>
                <a:srgbClr val="000000"/>
              </a:buClr>
              <a:buSzPts val="1400"/>
              <a:buFont typeface="Times New Roman"/>
              <a:buNone/>
              <a:defRPr sz="1400"/>
            </a:lvl3pPr>
            <a:lvl4pPr marL="1828800" lvl="3" indent="-228600" algn="l">
              <a:lnSpc>
                <a:spcPct val="100000"/>
              </a:lnSpc>
              <a:spcBef>
                <a:spcPts val="300"/>
              </a:spcBef>
              <a:spcAft>
                <a:spcPts val="0"/>
              </a:spcAft>
              <a:buClr>
                <a:srgbClr val="000000"/>
              </a:buClr>
              <a:buSzPts val="1400"/>
              <a:buFont typeface="Times New Roman"/>
              <a:buNone/>
              <a:defRPr sz="1400"/>
            </a:lvl4pPr>
            <a:lvl5pPr marL="2286000" lvl="4" indent="-228600" algn="l">
              <a:lnSpc>
                <a:spcPct val="100000"/>
              </a:lnSpc>
              <a:spcBef>
                <a:spcPts val="300"/>
              </a:spcBef>
              <a:spcAft>
                <a:spcPts val="0"/>
              </a:spcAft>
              <a:buClr>
                <a:srgbClr val="000000"/>
              </a:buClr>
              <a:buSzPts val="1400"/>
              <a:buFont typeface="Times New Roman"/>
              <a:buNone/>
              <a:defRPr sz="14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51" name="Google Shape;51;p12"/>
          <p:cNvSpPr txBox="1">
            <a:spLocks noGrp="1"/>
          </p:cNvSpPr>
          <p:nvPr>
            <p:ph type="sldNum" idx="12"/>
          </p:nvPr>
        </p:nvSpPr>
        <p:spPr>
          <a:xfrm>
            <a:off x="8176262" y="6248400"/>
            <a:ext cx="281939" cy="287085"/>
          </a:xfrm>
          <a:prstGeom prst="rect">
            <a:avLst/>
          </a:prstGeom>
          <a:noFill/>
          <a:ln>
            <a:noFill/>
          </a:ln>
        </p:spPr>
        <p:txBody>
          <a:bodyPr spcFirstLastPara="1" wrap="square" lIns="45700" tIns="45700" rIns="45700" bIns="45700" anchor="t" anchorCtr="0">
            <a:no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685800" y="609600"/>
            <a:ext cx="7772400" cy="1143000"/>
          </a:xfrm>
          <a:prstGeom prst="rect">
            <a:avLst/>
          </a:prstGeom>
          <a:noFill/>
          <a:ln>
            <a:noFill/>
          </a:ln>
        </p:spPr>
        <p:txBody>
          <a:bodyPr spcFirstLastPara="1" wrap="square" lIns="45700" tIns="45700" rIns="45700" bIns="45700" anchor="ctr" anchorCtr="0"/>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54" name="Google Shape;54;p13"/>
          <p:cNvSpPr txBox="1">
            <a:spLocks noGrp="1"/>
          </p:cNvSpPr>
          <p:nvPr>
            <p:ph type="body" idx="1"/>
          </p:nvPr>
        </p:nvSpPr>
        <p:spPr>
          <a:xfrm>
            <a:off x="685800" y="1981200"/>
            <a:ext cx="7772400" cy="4114800"/>
          </a:xfrm>
          <a:prstGeom prst="rect">
            <a:avLst/>
          </a:prstGeom>
          <a:noFill/>
          <a:ln>
            <a:noFill/>
          </a:ln>
        </p:spPr>
        <p:txBody>
          <a:bodyPr spcFirstLastPara="1" wrap="square" lIns="45700" tIns="45700" rIns="45700" bIns="45700" anchor="t" anchorCtr="0"/>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55" name="Google Shape;55;p13"/>
          <p:cNvSpPr txBox="1">
            <a:spLocks noGrp="1"/>
          </p:cNvSpPr>
          <p:nvPr>
            <p:ph type="sldNum" idx="12"/>
          </p:nvPr>
        </p:nvSpPr>
        <p:spPr>
          <a:xfrm>
            <a:off x="8176262" y="6248400"/>
            <a:ext cx="281939" cy="287085"/>
          </a:xfrm>
          <a:prstGeom prst="rect">
            <a:avLst/>
          </a:prstGeom>
          <a:noFill/>
          <a:ln>
            <a:noFill/>
          </a:ln>
        </p:spPr>
        <p:txBody>
          <a:bodyPr spcFirstLastPara="1" wrap="square" lIns="45700" tIns="45700" rIns="45700" bIns="45700" anchor="t" anchorCtr="0">
            <a:no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515100" y="609600"/>
            <a:ext cx="1943100" cy="5486400"/>
          </a:xfrm>
          <a:prstGeom prst="rect">
            <a:avLst/>
          </a:prstGeom>
          <a:noFill/>
          <a:ln>
            <a:noFill/>
          </a:ln>
        </p:spPr>
        <p:txBody>
          <a:bodyPr spcFirstLastPara="1" wrap="square" lIns="45700" tIns="45700" rIns="45700" bIns="45700" anchor="ctr" anchorCtr="0"/>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58" name="Google Shape;58;p14"/>
          <p:cNvSpPr txBox="1">
            <a:spLocks noGrp="1"/>
          </p:cNvSpPr>
          <p:nvPr>
            <p:ph type="body" idx="1"/>
          </p:nvPr>
        </p:nvSpPr>
        <p:spPr>
          <a:xfrm>
            <a:off x="685800" y="609600"/>
            <a:ext cx="5676900" cy="5486400"/>
          </a:xfrm>
          <a:prstGeom prst="rect">
            <a:avLst/>
          </a:prstGeom>
          <a:noFill/>
          <a:ln>
            <a:noFill/>
          </a:ln>
        </p:spPr>
        <p:txBody>
          <a:bodyPr spcFirstLastPara="1" wrap="square" lIns="45700" tIns="45700" rIns="45700" bIns="45700" anchor="t" anchorCtr="0"/>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59" name="Google Shape;59;p14"/>
          <p:cNvSpPr txBox="1">
            <a:spLocks noGrp="1"/>
          </p:cNvSpPr>
          <p:nvPr>
            <p:ph type="sldNum" idx="12"/>
          </p:nvPr>
        </p:nvSpPr>
        <p:spPr>
          <a:xfrm>
            <a:off x="8176262" y="6248400"/>
            <a:ext cx="281939" cy="287085"/>
          </a:xfrm>
          <a:prstGeom prst="rect">
            <a:avLst/>
          </a:prstGeom>
          <a:noFill/>
          <a:ln>
            <a:noFill/>
          </a:ln>
        </p:spPr>
        <p:txBody>
          <a:bodyPr spcFirstLastPara="1" wrap="square" lIns="45700" tIns="45700" rIns="45700" bIns="45700" anchor="t" anchorCtr="0">
            <a:no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Text, and Content">
  <p:cSld name="Title, Text, and Content">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685800" y="609600"/>
            <a:ext cx="7772400" cy="1143000"/>
          </a:xfrm>
          <a:prstGeom prst="rect">
            <a:avLst/>
          </a:prstGeom>
          <a:noFill/>
          <a:ln>
            <a:noFill/>
          </a:ln>
        </p:spPr>
        <p:txBody>
          <a:bodyPr spcFirstLastPara="1" wrap="square" lIns="45700" tIns="45700" rIns="45700" bIns="45700" anchor="ctr" anchorCtr="0"/>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62" name="Google Shape;62;p15"/>
          <p:cNvSpPr txBox="1">
            <a:spLocks noGrp="1"/>
          </p:cNvSpPr>
          <p:nvPr>
            <p:ph type="body" idx="1"/>
          </p:nvPr>
        </p:nvSpPr>
        <p:spPr>
          <a:xfrm>
            <a:off x="685800" y="1981200"/>
            <a:ext cx="3810000" cy="4114800"/>
          </a:xfrm>
          <a:prstGeom prst="rect">
            <a:avLst/>
          </a:prstGeom>
          <a:noFill/>
          <a:ln>
            <a:noFill/>
          </a:ln>
        </p:spPr>
        <p:txBody>
          <a:bodyPr spcFirstLastPara="1" wrap="square" lIns="45700" tIns="45700" rIns="45700" bIns="45700" anchor="t" anchorCtr="0"/>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63" name="Google Shape;63;p15"/>
          <p:cNvSpPr txBox="1">
            <a:spLocks noGrp="1"/>
          </p:cNvSpPr>
          <p:nvPr>
            <p:ph type="sldNum" idx="12"/>
          </p:nvPr>
        </p:nvSpPr>
        <p:spPr>
          <a:xfrm>
            <a:off x="8176262" y="6248400"/>
            <a:ext cx="281939" cy="287085"/>
          </a:xfrm>
          <a:prstGeom prst="rect">
            <a:avLst/>
          </a:prstGeom>
          <a:noFill/>
          <a:ln>
            <a:noFill/>
          </a:ln>
        </p:spPr>
        <p:txBody>
          <a:bodyPr spcFirstLastPara="1" wrap="square" lIns="45700" tIns="45700" rIns="45700" bIns="45700" anchor="t" anchorCtr="0">
            <a:no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1">
  <p:cSld name="Content 2">
    <p:spTree>
      <p:nvGrpSpPr>
        <p:cNvPr id="1" name="Shape 64"/>
        <p:cNvGrpSpPr/>
        <p:nvPr/>
      </p:nvGrpSpPr>
      <p:grpSpPr>
        <a:xfrm>
          <a:off x="0" y="0"/>
          <a:ext cx="0" cy="0"/>
          <a:chOff x="0" y="0"/>
          <a:chExt cx="0" cy="0"/>
        </a:xfrm>
      </p:grpSpPr>
      <p:sp>
        <p:nvSpPr>
          <p:cNvPr id="65" name="Google Shape;65;p16"/>
          <p:cNvSpPr txBox="1">
            <a:spLocks noGrp="1"/>
          </p:cNvSpPr>
          <p:nvPr>
            <p:ph type="body" idx="1"/>
          </p:nvPr>
        </p:nvSpPr>
        <p:spPr>
          <a:xfrm>
            <a:off x="685800" y="609600"/>
            <a:ext cx="7772400" cy="5486400"/>
          </a:xfrm>
          <a:prstGeom prst="rect">
            <a:avLst/>
          </a:prstGeom>
          <a:noFill/>
          <a:ln>
            <a:noFill/>
          </a:ln>
        </p:spPr>
        <p:txBody>
          <a:bodyPr spcFirstLastPara="1" wrap="square" lIns="45700" tIns="45700" rIns="45700" bIns="45700" anchor="t" anchorCtr="0"/>
          <a:lstStyle>
            <a:lvl1pPr marL="457200" lvl="0" indent="-342900" algn="l" rtl="0">
              <a:lnSpc>
                <a:spcPct val="100000"/>
              </a:lnSpc>
              <a:spcBef>
                <a:spcPts val="700"/>
              </a:spcBef>
              <a:spcAft>
                <a:spcPts val="0"/>
              </a:spcAft>
              <a:buClr>
                <a:srgbClr val="000000"/>
              </a:buClr>
              <a:buSzPts val="1800"/>
              <a:buChar char="•"/>
              <a:defRPr/>
            </a:lvl1pPr>
            <a:lvl2pPr marL="914400" lvl="1" indent="-342900" algn="l" rtl="0">
              <a:lnSpc>
                <a:spcPct val="100000"/>
              </a:lnSpc>
              <a:spcBef>
                <a:spcPts val="700"/>
              </a:spcBef>
              <a:spcAft>
                <a:spcPts val="0"/>
              </a:spcAft>
              <a:buClr>
                <a:srgbClr val="000000"/>
              </a:buClr>
              <a:buSzPts val="1800"/>
              <a:buChar char="–"/>
              <a:defRPr/>
            </a:lvl2pPr>
            <a:lvl3pPr marL="1371600" lvl="2" indent="-342900" algn="l" rtl="0">
              <a:lnSpc>
                <a:spcPct val="100000"/>
              </a:lnSpc>
              <a:spcBef>
                <a:spcPts val="700"/>
              </a:spcBef>
              <a:spcAft>
                <a:spcPts val="0"/>
              </a:spcAft>
              <a:buClr>
                <a:srgbClr val="000000"/>
              </a:buClr>
              <a:buSzPts val="1800"/>
              <a:buChar char="•"/>
              <a:defRPr/>
            </a:lvl3pPr>
            <a:lvl4pPr marL="1828800" lvl="3" indent="-342900" algn="l" rtl="0">
              <a:lnSpc>
                <a:spcPct val="100000"/>
              </a:lnSpc>
              <a:spcBef>
                <a:spcPts val="700"/>
              </a:spcBef>
              <a:spcAft>
                <a:spcPts val="0"/>
              </a:spcAft>
              <a:buClr>
                <a:srgbClr val="000000"/>
              </a:buClr>
              <a:buSzPts val="1800"/>
              <a:buChar char="–"/>
              <a:defRPr/>
            </a:lvl4pPr>
            <a:lvl5pPr marL="2286000" lvl="4" indent="-342900" algn="l" rtl="0">
              <a:lnSpc>
                <a:spcPct val="100000"/>
              </a:lnSpc>
              <a:spcBef>
                <a:spcPts val="700"/>
              </a:spcBef>
              <a:spcAft>
                <a:spcPts val="0"/>
              </a:spcAft>
              <a:buClr>
                <a:srgbClr val="000000"/>
              </a:buClr>
              <a:buSzPts val="1800"/>
              <a:buChar char="»"/>
              <a:defRPr/>
            </a:lvl5pPr>
            <a:lvl6pPr marL="2743200" lvl="5" indent="-342900" algn="l" rtl="0">
              <a:lnSpc>
                <a:spcPct val="100000"/>
              </a:lnSpc>
              <a:spcBef>
                <a:spcPts val="700"/>
              </a:spcBef>
              <a:spcAft>
                <a:spcPts val="0"/>
              </a:spcAft>
              <a:buClr>
                <a:srgbClr val="000000"/>
              </a:buClr>
              <a:buSzPts val="1800"/>
              <a:buChar char="»"/>
              <a:defRPr/>
            </a:lvl6pPr>
            <a:lvl7pPr marL="3200400" lvl="6" indent="-342900" algn="l" rtl="0">
              <a:lnSpc>
                <a:spcPct val="100000"/>
              </a:lnSpc>
              <a:spcBef>
                <a:spcPts val="700"/>
              </a:spcBef>
              <a:spcAft>
                <a:spcPts val="0"/>
              </a:spcAft>
              <a:buClr>
                <a:srgbClr val="000000"/>
              </a:buClr>
              <a:buSzPts val="1800"/>
              <a:buChar char="»"/>
              <a:defRPr/>
            </a:lvl7pPr>
            <a:lvl8pPr marL="3657600" lvl="7" indent="-342900" algn="l" rtl="0">
              <a:lnSpc>
                <a:spcPct val="100000"/>
              </a:lnSpc>
              <a:spcBef>
                <a:spcPts val="700"/>
              </a:spcBef>
              <a:spcAft>
                <a:spcPts val="0"/>
              </a:spcAft>
              <a:buClr>
                <a:srgbClr val="000000"/>
              </a:buClr>
              <a:buSzPts val="1800"/>
              <a:buChar char="»"/>
              <a:defRPr/>
            </a:lvl8pPr>
            <a:lvl9pPr marL="4114800" lvl="8" indent="-342900" algn="l" rtl="0">
              <a:lnSpc>
                <a:spcPct val="100000"/>
              </a:lnSpc>
              <a:spcBef>
                <a:spcPts val="700"/>
              </a:spcBef>
              <a:spcAft>
                <a:spcPts val="0"/>
              </a:spcAft>
              <a:buClr>
                <a:srgbClr val="000000"/>
              </a:buClr>
              <a:buSzPts val="1800"/>
              <a:buChar char="»"/>
              <a:defRPr/>
            </a:lvl9pPr>
          </a:lstStyle>
          <a:p>
            <a:endParaRPr/>
          </a:p>
        </p:txBody>
      </p:sp>
      <p:sp>
        <p:nvSpPr>
          <p:cNvPr id="66" name="Google Shape;66;p16"/>
          <p:cNvSpPr txBox="1">
            <a:spLocks noGrp="1"/>
          </p:cNvSpPr>
          <p:nvPr>
            <p:ph type="sldNum" idx="12"/>
          </p:nvPr>
        </p:nvSpPr>
        <p:spPr>
          <a:xfrm>
            <a:off x="8176265" y="6248400"/>
            <a:ext cx="282000" cy="287100"/>
          </a:xfrm>
          <a:prstGeom prst="rect">
            <a:avLst/>
          </a:prstGeom>
          <a:noFill/>
          <a:ln>
            <a:noFill/>
          </a:ln>
        </p:spPr>
        <p:txBody>
          <a:bodyPr spcFirstLastPara="1" wrap="square" lIns="45700" tIns="45700" rIns="45700" bIns="45700" anchor="t" anchorCtr="0">
            <a:noAutofit/>
          </a:bodyPr>
          <a:lstStyle>
            <a:lvl1pPr marL="0" lvl="0" indent="0" algn="r" rtl="0">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rtl="0">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rtl="0">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rtl="0">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rtl="0">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rtl="0">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rtl="0">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rtl="0">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rtl="0">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xfrm>
            <a:off x="685800" y="609600"/>
            <a:ext cx="7772400" cy="1143000"/>
          </a:xfrm>
          <a:prstGeom prst="rect">
            <a:avLst/>
          </a:prstGeom>
        </p:spPr>
        <p:txBody>
          <a:bodyPr/>
          <a:lstStyle/>
          <a:p>
            <a:r>
              <a:t>Title Text</a:t>
            </a:r>
          </a:p>
        </p:txBody>
      </p:sp>
      <p:sp>
        <p:nvSpPr>
          <p:cNvPr id="21" name="Body Level One…"/>
          <p:cNvSpPr txBox="1">
            <a:spLocks noGrp="1"/>
          </p:cNvSpPr>
          <p:nvPr>
            <p:ph type="body" idx="1"/>
          </p:nvPr>
        </p:nvSpPr>
        <p:spPr>
          <a:xfrm>
            <a:off x="685800" y="1981200"/>
            <a:ext cx="7772400" cy="41148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2179850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11"/>
        <p:cNvGrpSpPr/>
        <p:nvPr/>
      </p:nvGrpSpPr>
      <p:grpSpPr>
        <a:xfrm>
          <a:off x="0" y="0"/>
          <a:ext cx="0" cy="0"/>
          <a:chOff x="0" y="0"/>
          <a:chExt cx="0" cy="0"/>
        </a:xfrm>
      </p:grpSpPr>
      <p:sp>
        <p:nvSpPr>
          <p:cNvPr id="12" name="Google Shape;12;p3"/>
          <p:cNvSpPr txBox="1">
            <a:spLocks noGrp="1"/>
          </p:cNvSpPr>
          <p:nvPr>
            <p:ph type="body" idx="1"/>
          </p:nvPr>
        </p:nvSpPr>
        <p:spPr>
          <a:xfrm>
            <a:off x="685800" y="609600"/>
            <a:ext cx="7772400" cy="5486400"/>
          </a:xfrm>
          <a:prstGeom prst="rect">
            <a:avLst/>
          </a:prstGeom>
          <a:noFill/>
          <a:ln>
            <a:noFill/>
          </a:ln>
        </p:spPr>
        <p:txBody>
          <a:bodyPr spcFirstLastPara="1" wrap="square" lIns="45700" tIns="45700" rIns="45700" bIns="45700" anchor="t" anchorCtr="0"/>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13" name="Google Shape;13;p3"/>
          <p:cNvSpPr txBox="1">
            <a:spLocks noGrp="1"/>
          </p:cNvSpPr>
          <p:nvPr>
            <p:ph type="sldNum" idx="12"/>
          </p:nvPr>
        </p:nvSpPr>
        <p:spPr>
          <a:xfrm>
            <a:off x="8176262" y="6248400"/>
            <a:ext cx="281939" cy="287085"/>
          </a:xfrm>
          <a:prstGeom prst="rect">
            <a:avLst/>
          </a:prstGeom>
          <a:noFill/>
          <a:ln>
            <a:noFill/>
          </a:ln>
        </p:spPr>
        <p:txBody>
          <a:bodyPr spcFirstLastPara="1" wrap="square" lIns="45700" tIns="45700" rIns="45700" bIns="45700" anchor="t" anchorCtr="0">
            <a:no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685800" y="609600"/>
            <a:ext cx="7772400" cy="1143000"/>
          </a:xfrm>
          <a:prstGeom prst="rect">
            <a:avLst/>
          </a:prstGeom>
          <a:noFill/>
          <a:ln>
            <a:noFill/>
          </a:ln>
        </p:spPr>
        <p:txBody>
          <a:bodyPr spcFirstLastPara="1" wrap="square" lIns="45700" tIns="45700" rIns="45700" bIns="45700" anchor="ctr" anchorCtr="0"/>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6" name="Google Shape;16;p4"/>
          <p:cNvSpPr txBox="1">
            <a:spLocks noGrp="1"/>
          </p:cNvSpPr>
          <p:nvPr>
            <p:ph type="body" idx="1"/>
          </p:nvPr>
        </p:nvSpPr>
        <p:spPr>
          <a:xfrm>
            <a:off x="685800" y="1981200"/>
            <a:ext cx="7772400" cy="4114800"/>
          </a:xfrm>
          <a:prstGeom prst="rect">
            <a:avLst/>
          </a:prstGeom>
          <a:noFill/>
          <a:ln>
            <a:noFill/>
          </a:ln>
        </p:spPr>
        <p:txBody>
          <a:bodyPr spcFirstLastPara="1" wrap="square" lIns="45700" tIns="45700" rIns="45700" bIns="45700" anchor="t" anchorCtr="0"/>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17" name="Google Shape;17;p4"/>
          <p:cNvSpPr txBox="1">
            <a:spLocks noGrp="1"/>
          </p:cNvSpPr>
          <p:nvPr>
            <p:ph type="sldNum" idx="12"/>
          </p:nvPr>
        </p:nvSpPr>
        <p:spPr>
          <a:xfrm>
            <a:off x="8176262" y="6248400"/>
            <a:ext cx="281939" cy="287085"/>
          </a:xfrm>
          <a:prstGeom prst="rect">
            <a:avLst/>
          </a:prstGeom>
          <a:noFill/>
          <a:ln>
            <a:noFill/>
          </a:ln>
        </p:spPr>
        <p:txBody>
          <a:bodyPr spcFirstLastPara="1" wrap="square" lIns="45700" tIns="45700" rIns="45700" bIns="45700" anchor="t" anchorCtr="0">
            <a:no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685800" y="2130425"/>
            <a:ext cx="7772400" cy="1470025"/>
          </a:xfrm>
          <a:prstGeom prst="rect">
            <a:avLst/>
          </a:prstGeom>
          <a:noFill/>
          <a:ln>
            <a:noFill/>
          </a:ln>
        </p:spPr>
        <p:txBody>
          <a:bodyPr spcFirstLastPara="1" wrap="square" lIns="45700" tIns="45700" rIns="45700" bIns="45700" anchor="ctr" anchorCtr="0"/>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0" name="Google Shape;20;p5"/>
          <p:cNvSpPr txBox="1">
            <a:spLocks noGrp="1"/>
          </p:cNvSpPr>
          <p:nvPr>
            <p:ph type="body" idx="1"/>
          </p:nvPr>
        </p:nvSpPr>
        <p:spPr>
          <a:xfrm>
            <a:off x="1371600" y="3886200"/>
            <a:ext cx="6400800" cy="1752600"/>
          </a:xfrm>
          <a:prstGeom prst="rect">
            <a:avLst/>
          </a:prstGeom>
          <a:noFill/>
          <a:ln>
            <a:noFill/>
          </a:ln>
        </p:spPr>
        <p:txBody>
          <a:bodyPr spcFirstLastPara="1" wrap="square" lIns="45700" tIns="45700" rIns="45700" bIns="45700" anchor="t" anchorCtr="0"/>
          <a:lstStyle>
            <a:lvl1pPr marL="457200" lvl="0" indent="-228600" algn="ctr">
              <a:lnSpc>
                <a:spcPct val="100000"/>
              </a:lnSpc>
              <a:spcBef>
                <a:spcPts val="700"/>
              </a:spcBef>
              <a:spcAft>
                <a:spcPts val="0"/>
              </a:spcAft>
              <a:buClr>
                <a:srgbClr val="000000"/>
              </a:buClr>
              <a:buSzPts val="1800"/>
              <a:buNone/>
              <a:defRPr/>
            </a:lvl1pPr>
            <a:lvl2pPr marL="914400" lvl="1" indent="-228600" algn="ctr">
              <a:lnSpc>
                <a:spcPct val="100000"/>
              </a:lnSpc>
              <a:spcBef>
                <a:spcPts val="700"/>
              </a:spcBef>
              <a:spcAft>
                <a:spcPts val="0"/>
              </a:spcAft>
              <a:buClr>
                <a:srgbClr val="000000"/>
              </a:buClr>
              <a:buSzPts val="1800"/>
              <a:buNone/>
              <a:defRPr/>
            </a:lvl2pPr>
            <a:lvl3pPr marL="1371600" lvl="2" indent="-228600" algn="ctr">
              <a:lnSpc>
                <a:spcPct val="100000"/>
              </a:lnSpc>
              <a:spcBef>
                <a:spcPts val="700"/>
              </a:spcBef>
              <a:spcAft>
                <a:spcPts val="0"/>
              </a:spcAft>
              <a:buClr>
                <a:srgbClr val="000000"/>
              </a:buClr>
              <a:buSzPts val="1800"/>
              <a:buNone/>
              <a:defRPr/>
            </a:lvl3pPr>
            <a:lvl4pPr marL="1828800" lvl="3" indent="-228600" algn="ctr">
              <a:lnSpc>
                <a:spcPct val="100000"/>
              </a:lnSpc>
              <a:spcBef>
                <a:spcPts val="700"/>
              </a:spcBef>
              <a:spcAft>
                <a:spcPts val="0"/>
              </a:spcAft>
              <a:buClr>
                <a:srgbClr val="000000"/>
              </a:buClr>
              <a:buSzPts val="1800"/>
              <a:buNone/>
              <a:defRPr/>
            </a:lvl4pPr>
            <a:lvl5pPr marL="2286000" lvl="4" indent="-228600" algn="ctr">
              <a:lnSpc>
                <a:spcPct val="100000"/>
              </a:lnSpc>
              <a:spcBef>
                <a:spcPts val="700"/>
              </a:spcBef>
              <a:spcAft>
                <a:spcPts val="0"/>
              </a:spcAft>
              <a:buClr>
                <a:srgbClr val="000000"/>
              </a:buClr>
              <a:buSzPts val="1800"/>
              <a:buNone/>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21" name="Google Shape;21;p5"/>
          <p:cNvSpPr txBox="1">
            <a:spLocks noGrp="1"/>
          </p:cNvSpPr>
          <p:nvPr>
            <p:ph type="sldNum" idx="12"/>
          </p:nvPr>
        </p:nvSpPr>
        <p:spPr>
          <a:xfrm>
            <a:off x="8176262" y="6248400"/>
            <a:ext cx="281939" cy="287085"/>
          </a:xfrm>
          <a:prstGeom prst="rect">
            <a:avLst/>
          </a:prstGeom>
          <a:noFill/>
          <a:ln>
            <a:noFill/>
          </a:ln>
        </p:spPr>
        <p:txBody>
          <a:bodyPr spcFirstLastPara="1" wrap="square" lIns="45700" tIns="45700" rIns="45700" bIns="45700" anchor="t" anchorCtr="0">
            <a:no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685800" y="609600"/>
            <a:ext cx="7772400" cy="1143000"/>
          </a:xfrm>
          <a:prstGeom prst="rect">
            <a:avLst/>
          </a:prstGeom>
          <a:noFill/>
          <a:ln>
            <a:noFill/>
          </a:ln>
        </p:spPr>
        <p:txBody>
          <a:bodyPr spcFirstLastPara="1" wrap="square" lIns="45700" tIns="45700" rIns="45700" bIns="45700" anchor="ctr" anchorCtr="0"/>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4" name="Google Shape;24;p6"/>
          <p:cNvSpPr txBox="1">
            <a:spLocks noGrp="1"/>
          </p:cNvSpPr>
          <p:nvPr>
            <p:ph type="sldNum" idx="12"/>
          </p:nvPr>
        </p:nvSpPr>
        <p:spPr>
          <a:xfrm>
            <a:off x="8176262" y="6248400"/>
            <a:ext cx="281939" cy="287085"/>
          </a:xfrm>
          <a:prstGeom prst="rect">
            <a:avLst/>
          </a:prstGeom>
          <a:noFill/>
          <a:ln>
            <a:noFill/>
          </a:ln>
        </p:spPr>
        <p:txBody>
          <a:bodyPr spcFirstLastPara="1" wrap="square" lIns="45700" tIns="45700" rIns="45700" bIns="45700" anchor="t" anchorCtr="0">
            <a:no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685800" y="2130425"/>
            <a:ext cx="7772400" cy="1470025"/>
          </a:xfrm>
          <a:prstGeom prst="rect">
            <a:avLst/>
          </a:prstGeom>
          <a:noFill/>
          <a:ln>
            <a:noFill/>
          </a:ln>
        </p:spPr>
        <p:txBody>
          <a:bodyPr spcFirstLastPara="1" wrap="square" lIns="45700" tIns="45700" rIns="45700" bIns="45700" anchor="ctr" anchorCtr="0"/>
          <a:lstStyle>
            <a:lvl1pPr lvl="0" algn="ctr">
              <a:lnSpc>
                <a:spcPct val="100000"/>
              </a:lnSpc>
              <a:spcBef>
                <a:spcPts val="0"/>
              </a:spcBef>
              <a:spcAft>
                <a:spcPts val="0"/>
              </a:spcAft>
              <a:buClr>
                <a:srgbClr val="000000"/>
              </a:buClr>
              <a:buSzPts val="4400"/>
              <a:buFont typeface="Calibri"/>
              <a:buNone/>
              <a:defRPr>
                <a:latin typeface="Calibri"/>
                <a:ea typeface="Calibri"/>
                <a:cs typeface="Calibri"/>
                <a:sym typeface="Calibri"/>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7" name="Google Shape;27;p7"/>
          <p:cNvSpPr txBox="1">
            <a:spLocks noGrp="1"/>
          </p:cNvSpPr>
          <p:nvPr>
            <p:ph type="body" idx="1"/>
          </p:nvPr>
        </p:nvSpPr>
        <p:spPr>
          <a:xfrm>
            <a:off x="1371600" y="3886200"/>
            <a:ext cx="6400800" cy="1752600"/>
          </a:xfrm>
          <a:prstGeom prst="rect">
            <a:avLst/>
          </a:prstGeom>
          <a:noFill/>
          <a:ln>
            <a:noFill/>
          </a:ln>
        </p:spPr>
        <p:txBody>
          <a:bodyPr spcFirstLastPara="1" wrap="square" lIns="45700" tIns="45700" rIns="45700" bIns="45700" anchor="t" anchorCtr="0"/>
          <a:lstStyle>
            <a:lvl1pPr marL="457200" lvl="0" indent="-228600" algn="ctr">
              <a:lnSpc>
                <a:spcPct val="100000"/>
              </a:lnSpc>
              <a:spcBef>
                <a:spcPts val="700"/>
              </a:spcBef>
              <a:spcAft>
                <a:spcPts val="0"/>
              </a:spcAft>
              <a:buClr>
                <a:srgbClr val="888888"/>
              </a:buClr>
              <a:buSzPts val="3200"/>
              <a:buFont typeface="Calibri"/>
              <a:buNone/>
              <a:defRPr>
                <a:solidFill>
                  <a:srgbClr val="888888"/>
                </a:solidFill>
                <a:latin typeface="Calibri"/>
                <a:ea typeface="Calibri"/>
                <a:cs typeface="Calibri"/>
                <a:sym typeface="Calibri"/>
              </a:defRPr>
            </a:lvl1pPr>
            <a:lvl2pPr marL="914400" lvl="1" indent="-228600" algn="ctr">
              <a:lnSpc>
                <a:spcPct val="100000"/>
              </a:lnSpc>
              <a:spcBef>
                <a:spcPts val="700"/>
              </a:spcBef>
              <a:spcAft>
                <a:spcPts val="0"/>
              </a:spcAft>
              <a:buClr>
                <a:srgbClr val="888888"/>
              </a:buClr>
              <a:buSzPts val="3200"/>
              <a:buFont typeface="Calibri"/>
              <a:buNone/>
              <a:defRPr>
                <a:solidFill>
                  <a:srgbClr val="888888"/>
                </a:solidFill>
                <a:latin typeface="Calibri"/>
                <a:ea typeface="Calibri"/>
                <a:cs typeface="Calibri"/>
                <a:sym typeface="Calibri"/>
              </a:defRPr>
            </a:lvl2pPr>
            <a:lvl3pPr marL="1371600" lvl="2" indent="-228600" algn="ctr">
              <a:lnSpc>
                <a:spcPct val="100000"/>
              </a:lnSpc>
              <a:spcBef>
                <a:spcPts val="700"/>
              </a:spcBef>
              <a:spcAft>
                <a:spcPts val="0"/>
              </a:spcAft>
              <a:buClr>
                <a:srgbClr val="888888"/>
              </a:buClr>
              <a:buSzPts val="3200"/>
              <a:buFont typeface="Calibri"/>
              <a:buNone/>
              <a:defRPr>
                <a:solidFill>
                  <a:srgbClr val="888888"/>
                </a:solidFill>
                <a:latin typeface="Calibri"/>
                <a:ea typeface="Calibri"/>
                <a:cs typeface="Calibri"/>
                <a:sym typeface="Calibri"/>
              </a:defRPr>
            </a:lvl3pPr>
            <a:lvl4pPr marL="1828800" lvl="3" indent="-228600" algn="ctr">
              <a:lnSpc>
                <a:spcPct val="100000"/>
              </a:lnSpc>
              <a:spcBef>
                <a:spcPts val="700"/>
              </a:spcBef>
              <a:spcAft>
                <a:spcPts val="0"/>
              </a:spcAft>
              <a:buClr>
                <a:srgbClr val="888888"/>
              </a:buClr>
              <a:buSzPts val="3200"/>
              <a:buFont typeface="Calibri"/>
              <a:buNone/>
              <a:defRPr>
                <a:solidFill>
                  <a:srgbClr val="888888"/>
                </a:solidFill>
                <a:latin typeface="Calibri"/>
                <a:ea typeface="Calibri"/>
                <a:cs typeface="Calibri"/>
                <a:sym typeface="Calibri"/>
              </a:defRPr>
            </a:lvl4pPr>
            <a:lvl5pPr marL="2286000" lvl="4" indent="-228600" algn="ctr">
              <a:lnSpc>
                <a:spcPct val="100000"/>
              </a:lnSpc>
              <a:spcBef>
                <a:spcPts val="700"/>
              </a:spcBef>
              <a:spcAft>
                <a:spcPts val="0"/>
              </a:spcAft>
              <a:buClr>
                <a:srgbClr val="888888"/>
              </a:buClr>
              <a:buSzPts val="3200"/>
              <a:buFont typeface="Calibri"/>
              <a:buNone/>
              <a:defRPr>
                <a:solidFill>
                  <a:srgbClr val="888888"/>
                </a:solidFill>
                <a:latin typeface="Calibri"/>
                <a:ea typeface="Calibri"/>
                <a:cs typeface="Calibri"/>
                <a:sym typeface="Calibri"/>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28" name="Google Shape;28;p7"/>
          <p:cNvSpPr txBox="1">
            <a:spLocks noGrp="1"/>
          </p:cNvSpPr>
          <p:nvPr>
            <p:ph type="sldNum" idx="12"/>
          </p:nvPr>
        </p:nvSpPr>
        <p:spPr>
          <a:xfrm>
            <a:off x="8422821" y="6404293"/>
            <a:ext cx="263980" cy="269239"/>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722312" y="4406900"/>
            <a:ext cx="7772401" cy="1362075"/>
          </a:xfrm>
          <a:prstGeom prst="rect">
            <a:avLst/>
          </a:prstGeom>
          <a:noFill/>
          <a:ln>
            <a:noFill/>
          </a:ln>
        </p:spPr>
        <p:txBody>
          <a:bodyPr spcFirstLastPara="1" wrap="square" lIns="45700" tIns="45700" rIns="45700" bIns="45700" anchor="t" anchorCtr="0"/>
          <a:lstStyle>
            <a:lvl1pPr lvl="0" algn="l">
              <a:lnSpc>
                <a:spcPct val="100000"/>
              </a:lnSpc>
              <a:spcBef>
                <a:spcPts val="0"/>
              </a:spcBef>
              <a:spcAft>
                <a:spcPts val="0"/>
              </a:spcAft>
              <a:buClr>
                <a:srgbClr val="000000"/>
              </a:buClr>
              <a:buSzPts val="4000"/>
              <a:buFont typeface="Times New Roman"/>
              <a:buNone/>
              <a:defRPr sz="4000" b="1" cap="none"/>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1" name="Google Shape;31;p8"/>
          <p:cNvSpPr txBox="1">
            <a:spLocks noGrp="1"/>
          </p:cNvSpPr>
          <p:nvPr>
            <p:ph type="body" idx="1"/>
          </p:nvPr>
        </p:nvSpPr>
        <p:spPr>
          <a:xfrm>
            <a:off x="722312" y="2906713"/>
            <a:ext cx="7772401" cy="1500189"/>
          </a:xfrm>
          <a:prstGeom prst="rect">
            <a:avLst/>
          </a:prstGeom>
          <a:noFill/>
          <a:ln>
            <a:noFill/>
          </a:ln>
        </p:spPr>
        <p:txBody>
          <a:bodyPr spcFirstLastPara="1" wrap="square" lIns="45700" tIns="45700" rIns="45700" bIns="45700" anchor="b" anchorCtr="0"/>
          <a:lstStyle>
            <a:lvl1pPr marL="457200" lvl="0" indent="-228600" algn="l">
              <a:lnSpc>
                <a:spcPct val="100000"/>
              </a:lnSpc>
              <a:spcBef>
                <a:spcPts val="400"/>
              </a:spcBef>
              <a:spcAft>
                <a:spcPts val="0"/>
              </a:spcAft>
              <a:buClr>
                <a:srgbClr val="000000"/>
              </a:buClr>
              <a:buSzPts val="2000"/>
              <a:buFont typeface="Times New Roman"/>
              <a:buNone/>
              <a:defRPr sz="2000"/>
            </a:lvl1pPr>
            <a:lvl2pPr marL="914400" lvl="1" indent="-228600" algn="l">
              <a:lnSpc>
                <a:spcPct val="100000"/>
              </a:lnSpc>
              <a:spcBef>
                <a:spcPts val="400"/>
              </a:spcBef>
              <a:spcAft>
                <a:spcPts val="0"/>
              </a:spcAft>
              <a:buClr>
                <a:srgbClr val="000000"/>
              </a:buClr>
              <a:buSzPts val="2000"/>
              <a:buFont typeface="Times New Roman"/>
              <a:buNone/>
              <a:defRPr sz="2000"/>
            </a:lvl2pPr>
            <a:lvl3pPr marL="1371600" lvl="2" indent="-228600" algn="l">
              <a:lnSpc>
                <a:spcPct val="100000"/>
              </a:lnSpc>
              <a:spcBef>
                <a:spcPts val="400"/>
              </a:spcBef>
              <a:spcAft>
                <a:spcPts val="0"/>
              </a:spcAft>
              <a:buClr>
                <a:srgbClr val="000000"/>
              </a:buClr>
              <a:buSzPts val="2000"/>
              <a:buFont typeface="Times New Roman"/>
              <a:buNone/>
              <a:defRPr sz="2000"/>
            </a:lvl3pPr>
            <a:lvl4pPr marL="1828800" lvl="3" indent="-228600" algn="l">
              <a:lnSpc>
                <a:spcPct val="100000"/>
              </a:lnSpc>
              <a:spcBef>
                <a:spcPts val="400"/>
              </a:spcBef>
              <a:spcAft>
                <a:spcPts val="0"/>
              </a:spcAft>
              <a:buClr>
                <a:srgbClr val="000000"/>
              </a:buClr>
              <a:buSzPts val="2000"/>
              <a:buFont typeface="Times New Roman"/>
              <a:buNone/>
              <a:defRPr sz="2000"/>
            </a:lvl4pPr>
            <a:lvl5pPr marL="2286000" lvl="4" indent="-228600" algn="l">
              <a:lnSpc>
                <a:spcPct val="100000"/>
              </a:lnSpc>
              <a:spcBef>
                <a:spcPts val="400"/>
              </a:spcBef>
              <a:spcAft>
                <a:spcPts val="0"/>
              </a:spcAft>
              <a:buClr>
                <a:srgbClr val="000000"/>
              </a:buClr>
              <a:buSzPts val="2000"/>
              <a:buFont typeface="Times New Roman"/>
              <a:buNone/>
              <a:defRPr sz="20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2" name="Google Shape;32;p8"/>
          <p:cNvSpPr txBox="1">
            <a:spLocks noGrp="1"/>
          </p:cNvSpPr>
          <p:nvPr>
            <p:ph type="sldNum" idx="12"/>
          </p:nvPr>
        </p:nvSpPr>
        <p:spPr>
          <a:xfrm>
            <a:off x="8176262" y="6248400"/>
            <a:ext cx="281939" cy="287085"/>
          </a:xfrm>
          <a:prstGeom prst="rect">
            <a:avLst/>
          </a:prstGeom>
          <a:noFill/>
          <a:ln>
            <a:noFill/>
          </a:ln>
        </p:spPr>
        <p:txBody>
          <a:bodyPr spcFirstLastPara="1" wrap="square" lIns="45700" tIns="45700" rIns="45700" bIns="45700" anchor="t" anchorCtr="0">
            <a:no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685800" y="609600"/>
            <a:ext cx="7772400" cy="1143000"/>
          </a:xfrm>
          <a:prstGeom prst="rect">
            <a:avLst/>
          </a:prstGeom>
          <a:noFill/>
          <a:ln>
            <a:noFill/>
          </a:ln>
        </p:spPr>
        <p:txBody>
          <a:bodyPr spcFirstLastPara="1" wrap="square" lIns="45700" tIns="45700" rIns="45700" bIns="45700" anchor="ctr" anchorCtr="0"/>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5" name="Google Shape;35;p9"/>
          <p:cNvSpPr txBox="1">
            <a:spLocks noGrp="1"/>
          </p:cNvSpPr>
          <p:nvPr>
            <p:ph type="body" idx="1"/>
          </p:nvPr>
        </p:nvSpPr>
        <p:spPr>
          <a:xfrm>
            <a:off x="685800" y="1981200"/>
            <a:ext cx="3810000" cy="4114800"/>
          </a:xfrm>
          <a:prstGeom prst="rect">
            <a:avLst/>
          </a:prstGeom>
          <a:noFill/>
          <a:ln>
            <a:noFill/>
          </a:ln>
        </p:spPr>
        <p:txBody>
          <a:bodyPr spcFirstLastPara="1" wrap="square" lIns="45700" tIns="45700" rIns="45700" bIns="45700" anchor="t" anchorCtr="0"/>
          <a:lstStyle>
            <a:lvl1pPr marL="457200" lvl="0" indent="-406400" algn="l">
              <a:lnSpc>
                <a:spcPct val="100000"/>
              </a:lnSpc>
              <a:spcBef>
                <a:spcPts val="600"/>
              </a:spcBef>
              <a:spcAft>
                <a:spcPts val="0"/>
              </a:spcAft>
              <a:buClr>
                <a:srgbClr val="000000"/>
              </a:buClr>
              <a:buSzPts val="2800"/>
              <a:buFont typeface="Times New Roman"/>
              <a:buChar char="•"/>
              <a:defRPr sz="2800"/>
            </a:lvl1pPr>
            <a:lvl2pPr marL="914400" lvl="1" indent="-406400" algn="l">
              <a:lnSpc>
                <a:spcPct val="100000"/>
              </a:lnSpc>
              <a:spcBef>
                <a:spcPts val="600"/>
              </a:spcBef>
              <a:spcAft>
                <a:spcPts val="0"/>
              </a:spcAft>
              <a:buClr>
                <a:srgbClr val="000000"/>
              </a:buClr>
              <a:buSzPts val="2800"/>
              <a:buFont typeface="Times New Roman"/>
              <a:buChar char="–"/>
              <a:defRPr sz="2800"/>
            </a:lvl2pPr>
            <a:lvl3pPr marL="1371600" lvl="2" indent="-406400" algn="l">
              <a:lnSpc>
                <a:spcPct val="100000"/>
              </a:lnSpc>
              <a:spcBef>
                <a:spcPts val="600"/>
              </a:spcBef>
              <a:spcAft>
                <a:spcPts val="0"/>
              </a:spcAft>
              <a:buClr>
                <a:srgbClr val="000000"/>
              </a:buClr>
              <a:buSzPts val="2800"/>
              <a:buFont typeface="Times New Roman"/>
              <a:buChar char="•"/>
              <a:defRPr sz="2800"/>
            </a:lvl3pPr>
            <a:lvl4pPr marL="1828800" lvl="3" indent="-406400" algn="l">
              <a:lnSpc>
                <a:spcPct val="100000"/>
              </a:lnSpc>
              <a:spcBef>
                <a:spcPts val="600"/>
              </a:spcBef>
              <a:spcAft>
                <a:spcPts val="0"/>
              </a:spcAft>
              <a:buClr>
                <a:srgbClr val="000000"/>
              </a:buClr>
              <a:buSzPts val="2800"/>
              <a:buFont typeface="Times New Roman"/>
              <a:buChar char="–"/>
              <a:defRPr sz="2800"/>
            </a:lvl4pPr>
            <a:lvl5pPr marL="2286000" lvl="4" indent="-406400" algn="l">
              <a:lnSpc>
                <a:spcPct val="100000"/>
              </a:lnSpc>
              <a:spcBef>
                <a:spcPts val="600"/>
              </a:spcBef>
              <a:spcAft>
                <a:spcPts val="0"/>
              </a:spcAft>
              <a:buClr>
                <a:srgbClr val="000000"/>
              </a:buClr>
              <a:buSzPts val="2800"/>
              <a:buFont typeface="Times New Roman"/>
              <a:buChar char="»"/>
              <a:defRPr sz="28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6" name="Google Shape;36;p9"/>
          <p:cNvSpPr txBox="1">
            <a:spLocks noGrp="1"/>
          </p:cNvSpPr>
          <p:nvPr>
            <p:ph type="sldNum" idx="12"/>
          </p:nvPr>
        </p:nvSpPr>
        <p:spPr>
          <a:xfrm>
            <a:off x="8176262" y="6248400"/>
            <a:ext cx="281939" cy="287085"/>
          </a:xfrm>
          <a:prstGeom prst="rect">
            <a:avLst/>
          </a:prstGeom>
          <a:noFill/>
          <a:ln>
            <a:noFill/>
          </a:ln>
        </p:spPr>
        <p:txBody>
          <a:bodyPr spcFirstLastPara="1" wrap="square" lIns="45700" tIns="45700" rIns="45700" bIns="45700" anchor="t" anchorCtr="0">
            <a:no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9" name="Google Shape;39;p10"/>
          <p:cNvSpPr txBox="1">
            <a:spLocks noGrp="1"/>
          </p:cNvSpPr>
          <p:nvPr>
            <p:ph type="body" idx="1"/>
          </p:nvPr>
        </p:nvSpPr>
        <p:spPr>
          <a:xfrm>
            <a:off x="457200" y="1535112"/>
            <a:ext cx="4040188" cy="639763"/>
          </a:xfrm>
          <a:prstGeom prst="rect">
            <a:avLst/>
          </a:prstGeom>
          <a:noFill/>
          <a:ln>
            <a:noFill/>
          </a:ln>
        </p:spPr>
        <p:txBody>
          <a:bodyPr spcFirstLastPara="1" wrap="square" lIns="45700" tIns="45700" rIns="45700" bIns="45700" anchor="b" anchorCtr="0"/>
          <a:lstStyle>
            <a:lvl1pPr marL="457200" lvl="0" indent="-228600" algn="l">
              <a:lnSpc>
                <a:spcPct val="100000"/>
              </a:lnSpc>
              <a:spcBef>
                <a:spcPts val="500"/>
              </a:spcBef>
              <a:spcAft>
                <a:spcPts val="0"/>
              </a:spcAft>
              <a:buClr>
                <a:srgbClr val="000000"/>
              </a:buClr>
              <a:buSzPts val="2400"/>
              <a:buFont typeface="Times New Roman"/>
              <a:buNone/>
              <a:defRPr sz="2400" b="1"/>
            </a:lvl1pPr>
            <a:lvl2pPr marL="914400" lvl="1" indent="-228600" algn="l">
              <a:lnSpc>
                <a:spcPct val="100000"/>
              </a:lnSpc>
              <a:spcBef>
                <a:spcPts val="500"/>
              </a:spcBef>
              <a:spcAft>
                <a:spcPts val="0"/>
              </a:spcAft>
              <a:buClr>
                <a:srgbClr val="000000"/>
              </a:buClr>
              <a:buSzPts val="2400"/>
              <a:buFont typeface="Times New Roman"/>
              <a:buNone/>
              <a:defRPr sz="2400" b="1"/>
            </a:lvl2pPr>
            <a:lvl3pPr marL="1371600" lvl="2" indent="-228600" algn="l">
              <a:lnSpc>
                <a:spcPct val="100000"/>
              </a:lnSpc>
              <a:spcBef>
                <a:spcPts val="500"/>
              </a:spcBef>
              <a:spcAft>
                <a:spcPts val="0"/>
              </a:spcAft>
              <a:buClr>
                <a:srgbClr val="000000"/>
              </a:buClr>
              <a:buSzPts val="2400"/>
              <a:buFont typeface="Times New Roman"/>
              <a:buNone/>
              <a:defRPr sz="2400" b="1"/>
            </a:lvl3pPr>
            <a:lvl4pPr marL="1828800" lvl="3" indent="-228600" algn="l">
              <a:lnSpc>
                <a:spcPct val="100000"/>
              </a:lnSpc>
              <a:spcBef>
                <a:spcPts val="500"/>
              </a:spcBef>
              <a:spcAft>
                <a:spcPts val="0"/>
              </a:spcAft>
              <a:buClr>
                <a:srgbClr val="000000"/>
              </a:buClr>
              <a:buSzPts val="2400"/>
              <a:buFont typeface="Times New Roman"/>
              <a:buNone/>
              <a:defRPr sz="2400" b="1"/>
            </a:lvl4pPr>
            <a:lvl5pPr marL="2286000" lvl="4" indent="-228600" algn="l">
              <a:lnSpc>
                <a:spcPct val="100000"/>
              </a:lnSpc>
              <a:spcBef>
                <a:spcPts val="500"/>
              </a:spcBef>
              <a:spcAft>
                <a:spcPts val="0"/>
              </a:spcAft>
              <a:buClr>
                <a:srgbClr val="000000"/>
              </a:buClr>
              <a:buSzPts val="2400"/>
              <a:buFont typeface="Times New Roman"/>
              <a:buNone/>
              <a:defRPr sz="2400" b="1"/>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40" name="Google Shape;40;p10"/>
          <p:cNvSpPr txBox="1">
            <a:spLocks noGrp="1"/>
          </p:cNvSpPr>
          <p:nvPr>
            <p:ph type="body" idx="2"/>
          </p:nvPr>
        </p:nvSpPr>
        <p:spPr>
          <a:xfrm>
            <a:off x="4645025" y="1535112"/>
            <a:ext cx="4041775" cy="639764"/>
          </a:xfrm>
          <a:prstGeom prst="rect">
            <a:avLst/>
          </a:prstGeom>
          <a:noFill/>
          <a:ln>
            <a:noFill/>
          </a:ln>
        </p:spPr>
        <p:txBody>
          <a:bodyPr spcFirstLastPara="1" wrap="square" lIns="45700" tIns="45700" rIns="45700" bIns="45700" anchor="b" anchorCtr="0"/>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41" name="Google Shape;41;p10"/>
          <p:cNvSpPr txBox="1">
            <a:spLocks noGrp="1"/>
          </p:cNvSpPr>
          <p:nvPr>
            <p:ph type="sldNum" idx="12"/>
          </p:nvPr>
        </p:nvSpPr>
        <p:spPr>
          <a:xfrm>
            <a:off x="8176262" y="6248400"/>
            <a:ext cx="281939" cy="287085"/>
          </a:xfrm>
          <a:prstGeom prst="rect">
            <a:avLst/>
          </a:prstGeom>
          <a:noFill/>
          <a:ln>
            <a:noFill/>
          </a:ln>
        </p:spPr>
        <p:txBody>
          <a:bodyPr spcFirstLastPara="1" wrap="square" lIns="45700" tIns="45700" rIns="45700" bIns="45700" anchor="t" anchorCtr="0">
            <a:no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685800" y="609600"/>
            <a:ext cx="7772400" cy="5486400"/>
          </a:xfrm>
          <a:prstGeom prst="rect">
            <a:avLst/>
          </a:prstGeom>
          <a:noFill/>
          <a:ln>
            <a:noFill/>
          </a:ln>
        </p:spPr>
        <p:txBody>
          <a:bodyPr spcFirstLastPara="1" wrap="square" lIns="45700" tIns="45700" rIns="45700" bIns="45700" anchor="t" anchorCtr="0"/>
          <a:lstStyle>
            <a:lvl1pPr marL="457200" marR="0" lvl="0" indent="-431800" algn="l" rtl="0">
              <a:lnSpc>
                <a:spcPct val="100000"/>
              </a:lnSpc>
              <a:spcBef>
                <a:spcPts val="700"/>
              </a:spcBef>
              <a:spcAft>
                <a:spcPts val="0"/>
              </a:spcAft>
              <a:buClr>
                <a:srgbClr val="000000"/>
              </a:buClr>
              <a:buSzPts val="3200"/>
              <a:buFont typeface="Times New Roman"/>
              <a:buChar char="•"/>
              <a:defRPr sz="3200" b="0" i="0" u="none" strike="noStrike" cap="none">
                <a:solidFill>
                  <a:srgbClr val="000000"/>
                </a:solidFill>
                <a:latin typeface="Times New Roman"/>
                <a:ea typeface="Times New Roman"/>
                <a:cs typeface="Times New Roman"/>
                <a:sym typeface="Times New Roman"/>
              </a:defRPr>
            </a:lvl1pPr>
            <a:lvl2pPr marL="914400" marR="0" lvl="1" indent="-431800" algn="l" rtl="0">
              <a:lnSpc>
                <a:spcPct val="100000"/>
              </a:lnSpc>
              <a:spcBef>
                <a:spcPts val="700"/>
              </a:spcBef>
              <a:spcAft>
                <a:spcPts val="0"/>
              </a:spcAft>
              <a:buClr>
                <a:srgbClr val="000000"/>
              </a:buClr>
              <a:buSzPts val="3200"/>
              <a:buFont typeface="Times New Roman"/>
              <a:buChar char="–"/>
              <a:defRPr sz="3200" b="0" i="0" u="none" strike="noStrike" cap="none">
                <a:solidFill>
                  <a:srgbClr val="000000"/>
                </a:solidFill>
                <a:latin typeface="Times New Roman"/>
                <a:ea typeface="Times New Roman"/>
                <a:cs typeface="Times New Roman"/>
                <a:sym typeface="Times New Roman"/>
              </a:defRPr>
            </a:lvl2pPr>
            <a:lvl3pPr marL="1371600" marR="0" lvl="2" indent="-431800" algn="l" rtl="0">
              <a:lnSpc>
                <a:spcPct val="100000"/>
              </a:lnSpc>
              <a:spcBef>
                <a:spcPts val="700"/>
              </a:spcBef>
              <a:spcAft>
                <a:spcPts val="0"/>
              </a:spcAft>
              <a:buClr>
                <a:srgbClr val="000000"/>
              </a:buClr>
              <a:buSzPts val="3200"/>
              <a:buFont typeface="Times New Roman"/>
              <a:buChar char="•"/>
              <a:defRPr sz="3200" b="0" i="0" u="none" strike="noStrike" cap="none">
                <a:solidFill>
                  <a:srgbClr val="000000"/>
                </a:solidFill>
                <a:latin typeface="Times New Roman"/>
                <a:ea typeface="Times New Roman"/>
                <a:cs typeface="Times New Roman"/>
                <a:sym typeface="Times New Roman"/>
              </a:defRPr>
            </a:lvl3pPr>
            <a:lvl4pPr marL="1828800" marR="0" lvl="3" indent="-431800" algn="l" rtl="0">
              <a:lnSpc>
                <a:spcPct val="100000"/>
              </a:lnSpc>
              <a:spcBef>
                <a:spcPts val="700"/>
              </a:spcBef>
              <a:spcAft>
                <a:spcPts val="0"/>
              </a:spcAft>
              <a:buClr>
                <a:srgbClr val="000000"/>
              </a:buClr>
              <a:buSzPts val="3200"/>
              <a:buFont typeface="Times New Roman"/>
              <a:buChar char="–"/>
              <a:defRPr sz="3200" b="0" i="0" u="none" strike="noStrike" cap="none">
                <a:solidFill>
                  <a:srgbClr val="000000"/>
                </a:solidFill>
                <a:latin typeface="Times New Roman"/>
                <a:ea typeface="Times New Roman"/>
                <a:cs typeface="Times New Roman"/>
                <a:sym typeface="Times New Roman"/>
              </a:defRPr>
            </a:lvl4pPr>
            <a:lvl5pPr marL="2286000" marR="0" lvl="4" indent="-431800" algn="l" rtl="0">
              <a:lnSpc>
                <a:spcPct val="100000"/>
              </a:lnSpc>
              <a:spcBef>
                <a:spcPts val="700"/>
              </a:spcBef>
              <a:spcAft>
                <a:spcPts val="0"/>
              </a:spcAft>
              <a:buClr>
                <a:srgbClr val="000000"/>
              </a:buClr>
              <a:buSzPts val="3200"/>
              <a:buFont typeface="Times New Roman"/>
              <a:buChar char="»"/>
              <a:defRPr sz="3200" b="0" i="0" u="none" strike="noStrike" cap="none">
                <a:solidFill>
                  <a:srgbClr val="000000"/>
                </a:solidFill>
                <a:latin typeface="Times New Roman"/>
                <a:ea typeface="Times New Roman"/>
                <a:cs typeface="Times New Roman"/>
                <a:sym typeface="Times New Roman"/>
              </a:defRPr>
            </a:lvl5pPr>
            <a:lvl6pPr marL="2743200" marR="0" lvl="5" indent="-431800" algn="l" rtl="0">
              <a:lnSpc>
                <a:spcPct val="100000"/>
              </a:lnSpc>
              <a:spcBef>
                <a:spcPts val="700"/>
              </a:spcBef>
              <a:spcAft>
                <a:spcPts val="0"/>
              </a:spcAft>
              <a:buClr>
                <a:srgbClr val="000000"/>
              </a:buClr>
              <a:buSzPts val="3200"/>
              <a:buFont typeface="Times New Roman"/>
              <a:buChar char="»"/>
              <a:defRPr sz="3200" b="0" i="0" u="none" strike="noStrike" cap="none">
                <a:solidFill>
                  <a:srgbClr val="000000"/>
                </a:solidFill>
                <a:latin typeface="Times New Roman"/>
                <a:ea typeface="Times New Roman"/>
                <a:cs typeface="Times New Roman"/>
                <a:sym typeface="Times New Roman"/>
              </a:defRPr>
            </a:lvl6pPr>
            <a:lvl7pPr marL="3200400" marR="0" lvl="6" indent="-431800" algn="l" rtl="0">
              <a:lnSpc>
                <a:spcPct val="100000"/>
              </a:lnSpc>
              <a:spcBef>
                <a:spcPts val="700"/>
              </a:spcBef>
              <a:spcAft>
                <a:spcPts val="0"/>
              </a:spcAft>
              <a:buClr>
                <a:srgbClr val="000000"/>
              </a:buClr>
              <a:buSzPts val="3200"/>
              <a:buFont typeface="Times New Roman"/>
              <a:buChar char="»"/>
              <a:defRPr sz="3200" b="0" i="0" u="none" strike="noStrike" cap="none">
                <a:solidFill>
                  <a:srgbClr val="000000"/>
                </a:solidFill>
                <a:latin typeface="Times New Roman"/>
                <a:ea typeface="Times New Roman"/>
                <a:cs typeface="Times New Roman"/>
                <a:sym typeface="Times New Roman"/>
              </a:defRPr>
            </a:lvl7pPr>
            <a:lvl8pPr marL="3657600" marR="0" lvl="7" indent="-431800" algn="l" rtl="0">
              <a:lnSpc>
                <a:spcPct val="100000"/>
              </a:lnSpc>
              <a:spcBef>
                <a:spcPts val="700"/>
              </a:spcBef>
              <a:spcAft>
                <a:spcPts val="0"/>
              </a:spcAft>
              <a:buClr>
                <a:srgbClr val="000000"/>
              </a:buClr>
              <a:buSzPts val="3200"/>
              <a:buFont typeface="Times New Roman"/>
              <a:buChar char="»"/>
              <a:defRPr sz="3200" b="0" i="0" u="none" strike="noStrike" cap="none">
                <a:solidFill>
                  <a:srgbClr val="000000"/>
                </a:solidFill>
                <a:latin typeface="Times New Roman"/>
                <a:ea typeface="Times New Roman"/>
                <a:cs typeface="Times New Roman"/>
                <a:sym typeface="Times New Roman"/>
              </a:defRPr>
            </a:lvl8pPr>
            <a:lvl9pPr marL="4114800" marR="0" lvl="8" indent="-431800" algn="l" rtl="0">
              <a:lnSpc>
                <a:spcPct val="100000"/>
              </a:lnSpc>
              <a:spcBef>
                <a:spcPts val="700"/>
              </a:spcBef>
              <a:spcAft>
                <a:spcPts val="0"/>
              </a:spcAft>
              <a:buClr>
                <a:srgbClr val="000000"/>
              </a:buClr>
              <a:buSzPts val="3200"/>
              <a:buFont typeface="Times New Roman"/>
              <a:buChar char="»"/>
              <a:defRPr sz="3200" b="0" i="0" u="none" strike="noStrike" cap="none">
                <a:solidFill>
                  <a:srgbClr val="000000"/>
                </a:solidFill>
                <a:latin typeface="Times New Roman"/>
                <a:ea typeface="Times New Roman"/>
                <a:cs typeface="Times New Roman"/>
                <a:sym typeface="Times New Roman"/>
              </a:defRPr>
            </a:lvl9pPr>
          </a:lstStyle>
          <a:p>
            <a:endParaRPr/>
          </a:p>
        </p:txBody>
      </p:sp>
      <p:sp>
        <p:nvSpPr>
          <p:cNvPr id="7" name="Google Shape;7;p1"/>
          <p:cNvSpPr txBox="1">
            <a:spLocks noGrp="1"/>
          </p:cNvSpPr>
          <p:nvPr>
            <p:ph type="title"/>
          </p:nvPr>
        </p:nvSpPr>
        <p:spPr>
          <a:xfrm>
            <a:off x="1370012" y="1371600"/>
            <a:ext cx="7315201" cy="465138"/>
          </a:xfrm>
          <a:prstGeom prst="rect">
            <a:avLst/>
          </a:prstGeom>
          <a:noFill/>
          <a:ln>
            <a:noFill/>
          </a:ln>
        </p:spPr>
        <p:txBody>
          <a:bodyPr spcFirstLastPara="1" wrap="square" lIns="45700" tIns="45700" rIns="45700" bIns="45700" anchor="ctr" anchorCtr="0"/>
          <a:lstStyle>
            <a:lvl1pPr marR="0" lvl="0" algn="ctr" rtl="0">
              <a:lnSpc>
                <a:spcPct val="100000"/>
              </a:lnSpc>
              <a:spcBef>
                <a:spcPts val="0"/>
              </a:spcBef>
              <a:spcAft>
                <a:spcPts val="0"/>
              </a:spcAft>
              <a:buClr>
                <a:srgbClr val="000000"/>
              </a:buClr>
              <a:buSzPts val="4400"/>
              <a:buFont typeface="Times New Roman"/>
              <a:buNone/>
              <a:defRPr sz="4400" b="0" i="0" u="none" strike="noStrike" cap="none">
                <a:solidFill>
                  <a:srgbClr val="000000"/>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4400"/>
              <a:buFont typeface="Times New Roman"/>
              <a:buNone/>
              <a:defRPr sz="4400" b="0" i="0" u="none" strike="noStrike" cap="none">
                <a:solidFill>
                  <a:srgbClr val="000000"/>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4400"/>
              <a:buFont typeface="Times New Roman"/>
              <a:buNone/>
              <a:defRPr sz="4400" b="0" i="0" u="none" strike="noStrike" cap="none">
                <a:solidFill>
                  <a:srgbClr val="000000"/>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4400"/>
              <a:buFont typeface="Times New Roman"/>
              <a:buNone/>
              <a:defRPr sz="4400" b="0" i="0" u="none" strike="noStrike" cap="none">
                <a:solidFill>
                  <a:srgbClr val="000000"/>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4400"/>
              <a:buFont typeface="Times New Roman"/>
              <a:buNone/>
              <a:defRPr sz="4400" b="0" i="0" u="none" strike="noStrike" cap="none">
                <a:solidFill>
                  <a:srgbClr val="000000"/>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4400"/>
              <a:buFont typeface="Times New Roman"/>
              <a:buNone/>
              <a:defRPr sz="4400" b="0" i="0" u="none" strike="noStrike" cap="none">
                <a:solidFill>
                  <a:srgbClr val="000000"/>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4400"/>
              <a:buFont typeface="Times New Roman"/>
              <a:buNone/>
              <a:defRPr sz="4400" b="0" i="0" u="none" strike="noStrike" cap="none">
                <a:solidFill>
                  <a:srgbClr val="000000"/>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4400"/>
              <a:buFont typeface="Times New Roman"/>
              <a:buNone/>
              <a:defRPr sz="4400" b="0" i="0" u="none" strike="noStrike" cap="none">
                <a:solidFill>
                  <a:srgbClr val="000000"/>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4400"/>
              <a:buFont typeface="Times New Roman"/>
              <a:buNone/>
              <a:defRPr sz="4400" b="0" i="0" u="none" strike="noStrike" cap="none">
                <a:solidFill>
                  <a:srgbClr val="000000"/>
                </a:solidFill>
                <a:latin typeface="Times New Roman"/>
                <a:ea typeface="Times New Roman"/>
                <a:cs typeface="Times New Roman"/>
                <a:sym typeface="Times New Roman"/>
              </a:defRPr>
            </a:lvl9pPr>
          </a:lstStyle>
          <a:p>
            <a:endParaRPr/>
          </a:p>
        </p:txBody>
      </p:sp>
      <p:sp>
        <p:nvSpPr>
          <p:cNvPr id="8" name="Google Shape;8;p1"/>
          <p:cNvSpPr txBox="1">
            <a:spLocks noGrp="1"/>
          </p:cNvSpPr>
          <p:nvPr>
            <p:ph type="sldNum" idx="12"/>
          </p:nvPr>
        </p:nvSpPr>
        <p:spPr>
          <a:xfrm>
            <a:off x="8176262" y="6248400"/>
            <a:ext cx="281939" cy="287085"/>
          </a:xfrm>
          <a:prstGeom prst="rect">
            <a:avLst/>
          </a:prstGeom>
          <a:noFill/>
          <a:ln>
            <a:noFill/>
          </a:ln>
        </p:spPr>
        <p:txBody>
          <a:bodyPr spcFirstLastPara="1" wrap="square" lIns="45700" tIns="45700" rIns="45700" bIns="45700" anchor="t" anchorCtr="0">
            <a:noAutofit/>
          </a:bodyPr>
          <a:lstStyle>
            <a:lvl1pPr marL="0" marR="0" lvl="0"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80"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tobinjr@comcast.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3"/>
          <p:cNvSpPr txBox="1"/>
          <p:nvPr/>
        </p:nvSpPr>
        <p:spPr>
          <a:xfrm>
            <a:off x="1127342" y="175363"/>
            <a:ext cx="6889315" cy="1156753"/>
          </a:xfrm>
          <a:prstGeom prst="rect">
            <a:avLst/>
          </a:prstGeom>
          <a:noFill/>
          <a:ln>
            <a:noFill/>
          </a:ln>
        </p:spPr>
        <p:txBody>
          <a:bodyPr spcFirstLastPara="1" wrap="square" lIns="45700" tIns="45700" rIns="45700" bIns="45700" anchor="t" anchorCtr="0">
            <a:noAutofit/>
          </a:bodyPr>
          <a:lstStyle/>
          <a:p>
            <a:pPr marL="0" marR="0" lvl="0" indent="0" algn="ctr" rtl="0">
              <a:lnSpc>
                <a:spcPct val="75000"/>
              </a:lnSpc>
              <a:spcBef>
                <a:spcPts val="0"/>
              </a:spcBef>
              <a:spcAft>
                <a:spcPts val="0"/>
              </a:spcAft>
              <a:buClr>
                <a:srgbClr val="000000"/>
              </a:buClr>
              <a:buSzPts val="2800"/>
              <a:buFont typeface="Times New Roman"/>
              <a:buNone/>
            </a:pPr>
            <a:r>
              <a:rPr lang="en-US" sz="2800" b="1" i="0" u="sng" strike="noStrike" cap="none" dirty="0" smtClean="0">
                <a:solidFill>
                  <a:srgbClr val="000000"/>
                </a:solidFill>
                <a:latin typeface="Times New Roman"/>
                <a:ea typeface="Times New Roman"/>
                <a:cs typeface="Times New Roman"/>
                <a:sym typeface="Times New Roman"/>
              </a:rPr>
              <a:t>School </a:t>
            </a:r>
            <a:r>
              <a:rPr lang="en-US" sz="2800" b="1" i="0" u="sng" strike="noStrike" cap="none" dirty="0">
                <a:solidFill>
                  <a:srgbClr val="000000"/>
                </a:solidFill>
                <a:latin typeface="Times New Roman"/>
                <a:ea typeface="Times New Roman"/>
                <a:cs typeface="Times New Roman"/>
                <a:sym typeface="Times New Roman"/>
              </a:rPr>
              <a:t>Funding </a:t>
            </a:r>
            <a:r>
              <a:rPr lang="en-US" sz="2800" b="1" i="0" u="sng" strike="noStrike" cap="none" dirty="0" smtClean="0">
                <a:solidFill>
                  <a:srgbClr val="000000"/>
                </a:solidFill>
                <a:latin typeface="Times New Roman"/>
                <a:ea typeface="Times New Roman"/>
                <a:cs typeface="Times New Roman"/>
                <a:sym typeface="Times New Roman"/>
              </a:rPr>
              <a:t>and Property Taxes 101</a:t>
            </a:r>
            <a:endParaRPr sz="2800" dirty="0"/>
          </a:p>
          <a:p>
            <a:pPr marL="0" marR="0" lvl="0" indent="0" algn="ctr" rtl="0">
              <a:lnSpc>
                <a:spcPct val="75000"/>
              </a:lnSpc>
              <a:spcBef>
                <a:spcPts val="600"/>
              </a:spcBef>
              <a:spcAft>
                <a:spcPts val="0"/>
              </a:spcAft>
              <a:buClr>
                <a:srgbClr val="000000"/>
              </a:buClr>
              <a:buSzPts val="2000"/>
              <a:buFont typeface="Times New Roman"/>
              <a:buNone/>
            </a:pPr>
            <a:r>
              <a:rPr lang="en-US" sz="2400" b="1" dirty="0" smtClean="0">
                <a:latin typeface="Times New Roman" panose="02020603050405020304" pitchFamily="18" charset="0"/>
                <a:cs typeface="Times New Roman" panose="02020603050405020304" pitchFamily="18" charset="0"/>
              </a:rPr>
              <a:t>Kearsarge Regional School District</a:t>
            </a:r>
          </a:p>
          <a:p>
            <a:pPr marL="0" marR="0" lvl="0" indent="0" algn="ctr" rtl="0">
              <a:lnSpc>
                <a:spcPct val="75000"/>
              </a:lnSpc>
              <a:spcBef>
                <a:spcPts val="600"/>
              </a:spcBef>
              <a:spcAft>
                <a:spcPts val="0"/>
              </a:spcAft>
              <a:buClr>
                <a:srgbClr val="000000"/>
              </a:buClr>
              <a:buSzPts val="2000"/>
              <a:buFont typeface="Times New Roman"/>
              <a:buNone/>
            </a:pPr>
            <a:r>
              <a:rPr lang="en-US" sz="2400" b="1" dirty="0" smtClean="0">
                <a:latin typeface="Times New Roman" panose="02020603050405020304" pitchFamily="18" charset="0"/>
                <a:cs typeface="Times New Roman" panose="02020603050405020304" pitchFamily="18" charset="0"/>
              </a:rPr>
              <a:t>June 19, 2019</a:t>
            </a:r>
            <a:endParaRPr sz="2400" b="1" dirty="0">
              <a:latin typeface="Times New Roman" panose="02020603050405020304" pitchFamily="18" charset="0"/>
              <a:cs typeface="Times New Roman" panose="02020603050405020304" pitchFamily="18" charset="0"/>
            </a:endParaRPr>
          </a:p>
        </p:txBody>
      </p:sp>
      <p:sp>
        <p:nvSpPr>
          <p:cNvPr id="134" name="Google Shape;134;p33"/>
          <p:cNvSpPr txBox="1"/>
          <p:nvPr/>
        </p:nvSpPr>
        <p:spPr>
          <a:xfrm>
            <a:off x="1032675" y="5045206"/>
            <a:ext cx="6858000" cy="1183500"/>
          </a:xfrm>
          <a:prstGeom prst="rect">
            <a:avLst/>
          </a:prstGeom>
          <a:noFill/>
          <a:ln>
            <a:noFill/>
          </a:ln>
        </p:spPr>
        <p:txBody>
          <a:bodyPr spcFirstLastPara="1" wrap="square" lIns="45700" tIns="45700" rIns="45700" bIns="45700" anchor="t" anchorCtr="0">
            <a:noAutofit/>
          </a:bodyPr>
          <a:lstStyle/>
          <a:p>
            <a:pPr marL="0" marR="0" lvl="0" indent="0" algn="ctr" rtl="0">
              <a:lnSpc>
                <a:spcPct val="75000"/>
              </a:lnSpc>
              <a:spcBef>
                <a:spcPts val="0"/>
              </a:spcBef>
              <a:spcAft>
                <a:spcPts val="0"/>
              </a:spcAft>
              <a:buClr>
                <a:srgbClr val="000000"/>
              </a:buClr>
              <a:buSzPts val="1800"/>
              <a:buFont typeface="Times New Roman"/>
              <a:buNone/>
            </a:pPr>
            <a:endParaRPr lang="en-US" sz="1800" b="1" i="0" u="none" strike="noStrike" cap="none" dirty="0" smtClean="0">
              <a:solidFill>
                <a:srgbClr val="000000"/>
              </a:solidFill>
              <a:latin typeface="Times New Roman"/>
              <a:ea typeface="Times New Roman"/>
              <a:cs typeface="Times New Roman"/>
              <a:sym typeface="Times New Roman"/>
            </a:endParaRPr>
          </a:p>
          <a:p>
            <a:pPr marL="0" marR="0" lvl="0" indent="0" algn="ctr" rtl="0">
              <a:lnSpc>
                <a:spcPct val="75000"/>
              </a:lnSpc>
              <a:spcBef>
                <a:spcPts val="0"/>
              </a:spcBef>
              <a:spcAft>
                <a:spcPts val="0"/>
              </a:spcAft>
              <a:buClr>
                <a:srgbClr val="000000"/>
              </a:buClr>
              <a:buSzPts val="1800"/>
              <a:buFont typeface="Times New Roman"/>
              <a:buNone/>
            </a:pPr>
            <a:endParaRPr lang="en-US" sz="1800" b="1" dirty="0">
              <a:latin typeface="Times New Roman"/>
              <a:ea typeface="Times New Roman"/>
              <a:cs typeface="Times New Roman"/>
              <a:sym typeface="Times New Roman"/>
            </a:endParaRPr>
          </a:p>
          <a:p>
            <a:pPr marL="0" marR="0" lvl="0" indent="0" algn="ctr" rtl="0">
              <a:lnSpc>
                <a:spcPct val="75000"/>
              </a:lnSpc>
              <a:spcBef>
                <a:spcPts val="0"/>
              </a:spcBef>
              <a:spcAft>
                <a:spcPts val="0"/>
              </a:spcAft>
              <a:buClr>
                <a:srgbClr val="000000"/>
              </a:buClr>
              <a:buSzPts val="1800"/>
              <a:buFont typeface="Times New Roman"/>
              <a:buNone/>
            </a:pPr>
            <a:r>
              <a:rPr lang="en-US" sz="2400" b="1" i="0" u="none" strike="noStrike" cap="none" dirty="0" smtClean="0">
                <a:solidFill>
                  <a:srgbClr val="000000"/>
                </a:solidFill>
                <a:latin typeface="Times New Roman"/>
                <a:ea typeface="Times New Roman"/>
                <a:cs typeface="Times New Roman"/>
                <a:sym typeface="Times New Roman"/>
              </a:rPr>
              <a:t>Andru Volinsky (andruvolinsky@gmail.com)</a:t>
            </a:r>
          </a:p>
          <a:p>
            <a:pPr marL="0" marR="0" lvl="0" indent="0" algn="ctr" rtl="0">
              <a:lnSpc>
                <a:spcPct val="75000"/>
              </a:lnSpc>
              <a:spcBef>
                <a:spcPts val="0"/>
              </a:spcBef>
              <a:spcAft>
                <a:spcPts val="0"/>
              </a:spcAft>
              <a:buClr>
                <a:srgbClr val="000000"/>
              </a:buClr>
              <a:buSzPts val="1800"/>
              <a:buFont typeface="Times New Roman"/>
              <a:buNone/>
            </a:pPr>
            <a:r>
              <a:rPr lang="en-US" sz="2400" b="1" dirty="0" smtClean="0">
                <a:latin typeface="Times New Roman"/>
                <a:ea typeface="Times New Roman"/>
                <a:cs typeface="Times New Roman"/>
                <a:sym typeface="Times New Roman"/>
              </a:rPr>
              <a:t>and </a:t>
            </a:r>
            <a:r>
              <a:rPr lang="en-US" sz="2400" b="1" i="0" u="none" strike="noStrike" cap="none" dirty="0" smtClean="0">
                <a:solidFill>
                  <a:srgbClr val="000000"/>
                </a:solidFill>
                <a:latin typeface="Times New Roman"/>
                <a:ea typeface="Times New Roman"/>
                <a:cs typeface="Times New Roman"/>
                <a:sym typeface="Times New Roman"/>
              </a:rPr>
              <a:t>John </a:t>
            </a:r>
            <a:r>
              <a:rPr lang="en-US" sz="2400" b="1" i="0" u="none" strike="noStrike" cap="none" dirty="0">
                <a:solidFill>
                  <a:srgbClr val="000000"/>
                </a:solidFill>
                <a:latin typeface="Times New Roman"/>
                <a:ea typeface="Times New Roman"/>
                <a:cs typeface="Times New Roman"/>
                <a:sym typeface="Times New Roman"/>
              </a:rPr>
              <a:t>Tobin (</a:t>
            </a:r>
            <a:r>
              <a:rPr lang="en-US" sz="2400" b="1" i="0" u="none" strike="noStrike" cap="none" dirty="0">
                <a:solidFill>
                  <a:srgbClr val="000000"/>
                </a:solidFill>
                <a:latin typeface="Times New Roman"/>
                <a:ea typeface="Times New Roman"/>
                <a:cs typeface="Times New Roman"/>
                <a:sym typeface="Times New Roman"/>
                <a:hlinkClick r:id="rId3"/>
              </a:rPr>
              <a:t>jtobinjr@comcast.net</a:t>
            </a:r>
            <a:r>
              <a:rPr lang="en-US" sz="2400" b="1" i="0" u="none" strike="noStrike" cap="none" dirty="0" smtClean="0">
                <a:solidFill>
                  <a:srgbClr val="000000"/>
                </a:solidFill>
                <a:latin typeface="Times New Roman"/>
                <a:ea typeface="Times New Roman"/>
                <a:cs typeface="Times New Roman"/>
                <a:sym typeface="Times New Roman"/>
              </a:rPr>
              <a:t>)</a:t>
            </a:r>
          </a:p>
          <a:p>
            <a:pPr marL="0" marR="0" lvl="0" indent="0" algn="ctr" rtl="0">
              <a:lnSpc>
                <a:spcPct val="75000"/>
              </a:lnSpc>
              <a:spcBef>
                <a:spcPts val="0"/>
              </a:spcBef>
              <a:spcAft>
                <a:spcPts val="0"/>
              </a:spcAft>
              <a:buClr>
                <a:srgbClr val="000000"/>
              </a:buClr>
              <a:buSzPts val="1800"/>
              <a:buFont typeface="Times New Roman"/>
              <a:buNone/>
            </a:pPr>
            <a:r>
              <a:rPr lang="en-US" sz="1800" b="1" i="0" u="none" strike="noStrike" cap="none" dirty="0" smtClean="0">
                <a:solidFill>
                  <a:srgbClr val="000000"/>
                </a:solidFill>
                <a:latin typeface="Times New Roman"/>
                <a:ea typeface="Times New Roman"/>
                <a:cs typeface="Times New Roman"/>
                <a:sym typeface="Times New Roman"/>
              </a:rPr>
              <a:t> </a:t>
            </a:r>
            <a:endParaRPr sz="1800" b="1" i="0" u="none" strike="noStrike" cap="none" dirty="0">
              <a:solidFill>
                <a:srgbClr val="000000"/>
              </a:solidFill>
              <a:latin typeface="Times New Roman"/>
              <a:ea typeface="Times New Roman"/>
              <a:cs typeface="Times New Roman"/>
              <a:sym typeface="Times New Roman"/>
            </a:endParaRPr>
          </a:p>
          <a:p>
            <a:pPr marL="0" marR="0" lvl="0" indent="0" algn="ctr" rtl="0">
              <a:lnSpc>
                <a:spcPct val="75000"/>
              </a:lnSpc>
              <a:spcBef>
                <a:spcPts val="500"/>
              </a:spcBef>
              <a:spcAft>
                <a:spcPts val="0"/>
              </a:spcAft>
              <a:buClr>
                <a:srgbClr val="000000"/>
              </a:buClr>
              <a:buSzPts val="1800"/>
              <a:buFont typeface="Times New Roman"/>
              <a:buNone/>
            </a:pPr>
            <a:r>
              <a:rPr lang="en-US" sz="1800" b="1" i="0" u="none" strike="noStrike" cap="none" dirty="0" smtClean="0">
                <a:solidFill>
                  <a:srgbClr val="000000"/>
                </a:solidFill>
                <a:latin typeface="Times New Roman"/>
                <a:ea typeface="Times New Roman"/>
                <a:cs typeface="Times New Roman"/>
                <a:sym typeface="Times New Roman"/>
              </a:rPr>
              <a:t>   </a:t>
            </a:r>
            <a:endParaRPr dirty="0"/>
          </a:p>
        </p:txBody>
      </p:sp>
      <p:pic>
        <p:nvPicPr>
          <p:cNvPr id="135" name="Google Shape;135;p33" descr="Picture 10"/>
          <p:cNvPicPr preferRelativeResize="0"/>
          <p:nvPr/>
        </p:nvPicPr>
        <p:blipFill rotWithShape="1">
          <a:blip r:embed="rId4">
            <a:alphaModFix/>
          </a:blip>
          <a:srcRect/>
          <a:stretch/>
        </p:blipFill>
        <p:spPr>
          <a:xfrm>
            <a:off x="1295400" y="1676400"/>
            <a:ext cx="6553200" cy="318444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114300" indent="0" algn="ctr">
              <a:buNone/>
            </a:pPr>
            <a:r>
              <a:rPr lang="en-US" b="1" dirty="0"/>
              <a:t>Unequal Tax Burdens</a:t>
            </a:r>
            <a:endParaRPr lang="en-US" dirty="0"/>
          </a:p>
          <a:p>
            <a:pPr marL="114300" indent="0" algn="ctr">
              <a:buNone/>
            </a:pPr>
            <a:r>
              <a:rPr lang="en-US" b="1" dirty="0"/>
              <a:t>In Paying for the Same Expense</a:t>
            </a:r>
            <a:endParaRPr lang="en-US" dirty="0"/>
          </a:p>
          <a:p>
            <a:pPr marL="114300" indent="0">
              <a:buNone/>
            </a:pPr>
            <a:endParaRPr lang="en-US" sz="2000" b="1" u="sng" dirty="0" smtClean="0"/>
          </a:p>
          <a:p>
            <a:pPr marL="114300" indent="0">
              <a:buNone/>
            </a:pPr>
            <a:r>
              <a:rPr lang="en-US" sz="2000" b="1" u="sng" dirty="0" smtClean="0"/>
              <a:t>Total</a:t>
            </a:r>
          </a:p>
          <a:p>
            <a:pPr marL="114300" indent="0">
              <a:spcBef>
                <a:spcPts val="0"/>
              </a:spcBef>
              <a:buNone/>
            </a:pPr>
            <a:r>
              <a:rPr lang="en-US" sz="2000" b="1" u="sng" dirty="0" smtClean="0"/>
              <a:t>Property Value</a:t>
            </a:r>
            <a:r>
              <a:rPr lang="en-US" sz="2000" b="1" dirty="0" smtClean="0"/>
              <a:t>		</a:t>
            </a:r>
            <a:r>
              <a:rPr lang="en-US" sz="2000" b="1" u="sng" dirty="0"/>
              <a:t> </a:t>
            </a:r>
            <a:r>
              <a:rPr lang="en-US" sz="2000" b="1" u="sng" dirty="0" smtClean="0"/>
              <a:t>Expenditure</a:t>
            </a:r>
            <a:r>
              <a:rPr lang="en-US" sz="2000" b="1" dirty="0" smtClean="0"/>
              <a:t>		</a:t>
            </a:r>
            <a:r>
              <a:rPr lang="en-US" sz="2000" b="1" u="sng" dirty="0"/>
              <a:t>Tax </a:t>
            </a:r>
            <a:r>
              <a:rPr lang="en-US" sz="2000" b="1" u="sng" dirty="0" smtClean="0"/>
              <a:t>Rate</a:t>
            </a:r>
            <a:r>
              <a:rPr lang="en-US" sz="2000" b="1" dirty="0"/>
              <a:t>	</a:t>
            </a:r>
            <a:r>
              <a:rPr lang="en-US" b="1" dirty="0"/>
              <a:t>					</a:t>
            </a:r>
            <a:endParaRPr lang="en-US" dirty="0"/>
          </a:p>
          <a:p>
            <a:pPr marL="114300" indent="0">
              <a:spcBef>
                <a:spcPts val="0"/>
              </a:spcBef>
              <a:buNone/>
            </a:pPr>
            <a:r>
              <a:rPr lang="en-US" sz="2800" b="1" dirty="0"/>
              <a:t>Town A</a:t>
            </a:r>
            <a:endParaRPr lang="en-US" sz="2800" dirty="0"/>
          </a:p>
          <a:p>
            <a:pPr marL="114300" indent="0">
              <a:buNone/>
            </a:pPr>
            <a:r>
              <a:rPr lang="en-US" sz="2800" b="1" dirty="0"/>
              <a:t>$1,000		 </a:t>
            </a:r>
            <a:r>
              <a:rPr lang="en-US" sz="2800" b="1" dirty="0" smtClean="0"/>
              <a:t>   $</a:t>
            </a:r>
            <a:r>
              <a:rPr lang="en-US" sz="2800" b="1" dirty="0"/>
              <a:t>100		</a:t>
            </a:r>
            <a:r>
              <a:rPr lang="en-US" sz="2800" b="1" dirty="0" smtClean="0"/>
              <a:t>  10</a:t>
            </a:r>
            <a:r>
              <a:rPr lang="en-US" sz="2800" b="1" dirty="0"/>
              <a:t>%</a:t>
            </a:r>
            <a:endParaRPr lang="en-US" sz="2800" dirty="0"/>
          </a:p>
          <a:p>
            <a:endParaRPr lang="en-US" sz="2800" dirty="0"/>
          </a:p>
          <a:p>
            <a:pPr marL="114300" indent="0">
              <a:buNone/>
            </a:pPr>
            <a:r>
              <a:rPr lang="en-US" sz="2800" b="1" dirty="0"/>
              <a:t>Town B</a:t>
            </a:r>
            <a:endParaRPr lang="en-US" sz="2800" dirty="0"/>
          </a:p>
          <a:p>
            <a:pPr marL="114300" indent="0">
              <a:buNone/>
            </a:pPr>
            <a:r>
              <a:rPr lang="en-US" sz="2800" b="1" dirty="0"/>
              <a:t>$5,000	 </a:t>
            </a:r>
            <a:r>
              <a:rPr lang="en-US" sz="2800" b="1" dirty="0" smtClean="0"/>
              <a:t>             $100</a:t>
            </a:r>
            <a:r>
              <a:rPr lang="en-US" sz="2800" b="1" dirty="0"/>
              <a:t>	</a:t>
            </a:r>
            <a:r>
              <a:rPr lang="en-US" sz="2800" b="1" dirty="0" smtClean="0"/>
              <a:t>	</a:t>
            </a:r>
            <a:r>
              <a:rPr lang="en-US" sz="2800" b="1" dirty="0"/>
              <a:t> </a:t>
            </a:r>
            <a:r>
              <a:rPr lang="en-US" sz="2800" b="1" dirty="0" smtClean="0"/>
              <a:t>   2</a:t>
            </a:r>
            <a:r>
              <a:rPr lang="en-US" sz="2800" b="1" dirty="0"/>
              <a:t>%</a:t>
            </a:r>
            <a:endParaRPr lang="en-US" sz="2800" dirty="0"/>
          </a:p>
          <a:p>
            <a:endParaRPr lang="en-US" sz="2800" dirty="0"/>
          </a:p>
        </p:txBody>
      </p:sp>
    </p:spTree>
    <p:extLst>
      <p:ext uri="{BB962C8B-B14F-4D97-AF65-F5344CB8AC3E}">
        <p14:creationId xmlns:p14="http://schemas.microsoft.com/office/powerpoint/2010/main" val="4194826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296863"/>
            <a:ext cx="8648700" cy="626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8577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40"/>
          <p:cNvSpPr txBox="1"/>
          <p:nvPr/>
        </p:nvSpPr>
        <p:spPr>
          <a:xfrm>
            <a:off x="2052181" y="228598"/>
            <a:ext cx="5334000" cy="7644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2400"/>
              <a:buFont typeface="Times New Roman"/>
              <a:buNone/>
            </a:pPr>
            <a:r>
              <a:rPr lang="en-US" sz="2400" b="1" u="sng" dirty="0" smtClean="0">
                <a:latin typeface="Times New Roman"/>
                <a:ea typeface="Times New Roman"/>
                <a:cs typeface="Times New Roman"/>
                <a:sym typeface="Times New Roman"/>
              </a:rPr>
              <a:t>Representative 2</a:t>
            </a:r>
            <a:r>
              <a:rPr lang="en-US" sz="2400" b="1" i="0" u="sng" strike="noStrike" cap="none" dirty="0" smtClean="0">
                <a:solidFill>
                  <a:srgbClr val="000000"/>
                </a:solidFill>
                <a:latin typeface="Times New Roman"/>
                <a:ea typeface="Times New Roman"/>
                <a:cs typeface="Times New Roman"/>
                <a:sym typeface="Times New Roman"/>
              </a:rPr>
              <a:t>017 -2018</a:t>
            </a:r>
          </a:p>
          <a:p>
            <a:pPr marL="0" marR="0" lvl="0" indent="0" algn="ctr" rtl="0">
              <a:lnSpc>
                <a:spcPct val="100000"/>
              </a:lnSpc>
              <a:spcBef>
                <a:spcPts val="0"/>
              </a:spcBef>
              <a:spcAft>
                <a:spcPts val="0"/>
              </a:spcAft>
              <a:buClr>
                <a:srgbClr val="000000"/>
              </a:buClr>
              <a:buSzPts val="2400"/>
              <a:buFont typeface="Times New Roman"/>
              <a:buNone/>
            </a:pPr>
            <a:r>
              <a:rPr lang="en-US" sz="2400" b="1" i="0" u="sng" strike="noStrike" cap="none" dirty="0" smtClean="0">
                <a:solidFill>
                  <a:srgbClr val="000000"/>
                </a:solidFill>
                <a:latin typeface="Times New Roman"/>
                <a:ea typeface="Times New Roman"/>
                <a:cs typeface="Times New Roman"/>
                <a:sym typeface="Times New Roman"/>
              </a:rPr>
              <a:t>Equalized Values Per Pupil  </a:t>
            </a:r>
            <a:endParaRPr dirty="0"/>
          </a:p>
        </p:txBody>
      </p:sp>
      <p:sp>
        <p:nvSpPr>
          <p:cNvPr id="173" name="Google Shape;173;p40"/>
          <p:cNvSpPr txBox="1"/>
          <p:nvPr/>
        </p:nvSpPr>
        <p:spPr>
          <a:xfrm>
            <a:off x="294975" y="1275990"/>
            <a:ext cx="8384100" cy="54756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Aft>
                <a:spcPts val="0"/>
              </a:spcAft>
              <a:buClr>
                <a:srgbClr val="000000"/>
              </a:buClr>
              <a:buSzPts val="2800"/>
              <a:buFont typeface="Times New Roman"/>
              <a:buNone/>
            </a:pPr>
            <a:r>
              <a:rPr lang="en-US" sz="2600" b="1" u="sng" dirty="0" smtClean="0">
                <a:latin typeface="Times New Roman"/>
                <a:ea typeface="Times New Roman"/>
                <a:cs typeface="Times New Roman"/>
                <a:sym typeface="Times New Roman"/>
              </a:rPr>
              <a:t>District</a:t>
            </a:r>
            <a:r>
              <a:rPr lang="en-US" sz="2600" b="1" dirty="0" smtClean="0">
                <a:latin typeface="Times New Roman"/>
                <a:ea typeface="Times New Roman"/>
                <a:cs typeface="Times New Roman"/>
                <a:sym typeface="Times New Roman"/>
              </a:rPr>
              <a:t>		</a:t>
            </a:r>
            <a:r>
              <a:rPr lang="en-US" sz="2600" b="1" u="sng" dirty="0" smtClean="0">
                <a:latin typeface="Times New Roman"/>
                <a:ea typeface="Times New Roman"/>
                <a:cs typeface="Times New Roman"/>
                <a:sym typeface="Times New Roman"/>
              </a:rPr>
              <a:t>Eq. Val/ Pupil</a:t>
            </a:r>
            <a:r>
              <a:rPr lang="en-US" sz="2600" b="1" dirty="0" smtClean="0">
                <a:latin typeface="Times New Roman"/>
                <a:ea typeface="Times New Roman"/>
                <a:cs typeface="Times New Roman"/>
                <a:sym typeface="Times New Roman"/>
              </a:rPr>
              <a:t>	        </a:t>
            </a:r>
            <a:r>
              <a:rPr lang="en-US" sz="2600" b="1" u="sng" dirty="0" smtClean="0">
                <a:latin typeface="Times New Roman"/>
                <a:ea typeface="Times New Roman"/>
                <a:cs typeface="Times New Roman"/>
                <a:sym typeface="Times New Roman"/>
              </a:rPr>
              <a:t>Enrollment</a:t>
            </a:r>
            <a:r>
              <a:rPr lang="en-US" sz="2600" b="1" dirty="0" smtClean="0">
                <a:latin typeface="Times New Roman"/>
                <a:ea typeface="Times New Roman"/>
                <a:cs typeface="Times New Roman"/>
                <a:sym typeface="Times New Roman"/>
              </a:rPr>
              <a:t>	</a:t>
            </a:r>
            <a:endParaRPr lang="en-US" sz="2600" b="1" u="sng" dirty="0" smtClean="0">
              <a:latin typeface="Times New Roman"/>
              <a:ea typeface="Times New Roman"/>
              <a:cs typeface="Times New Roman"/>
              <a:sym typeface="Times New Roman"/>
            </a:endParaRPr>
          </a:p>
          <a:p>
            <a:pPr marL="0" marR="0" lvl="0" indent="0" algn="l" rtl="0">
              <a:lnSpc>
                <a:spcPct val="100000"/>
              </a:lnSpc>
              <a:spcBef>
                <a:spcPts val="1200"/>
              </a:spcBef>
              <a:spcAft>
                <a:spcPts val="0"/>
              </a:spcAft>
              <a:buClr>
                <a:srgbClr val="000000"/>
              </a:buClr>
              <a:buSzPts val="2800"/>
              <a:buFont typeface="Times New Roman"/>
              <a:buNone/>
            </a:pPr>
            <a:r>
              <a:rPr lang="en-US" sz="2600" b="1" dirty="0" smtClean="0">
                <a:latin typeface="Times New Roman"/>
                <a:ea typeface="Times New Roman"/>
                <a:cs typeface="Times New Roman"/>
                <a:sym typeface="Times New Roman"/>
              </a:rPr>
              <a:t>Berlin</a:t>
            </a:r>
            <a:r>
              <a:rPr lang="en-US" sz="2600" b="1" dirty="0">
                <a:latin typeface="Times New Roman"/>
                <a:ea typeface="Times New Roman"/>
                <a:cs typeface="Times New Roman"/>
                <a:sym typeface="Times New Roman"/>
              </a:rPr>
              <a:t>		</a:t>
            </a:r>
            <a:r>
              <a:rPr lang="en-US" sz="2600" b="1" dirty="0" smtClean="0">
                <a:latin typeface="Times New Roman"/>
                <a:ea typeface="Times New Roman"/>
                <a:cs typeface="Times New Roman"/>
                <a:sym typeface="Times New Roman"/>
              </a:rPr>
              <a:t>	  </a:t>
            </a:r>
            <a:r>
              <a:rPr lang="en-US" sz="2600" b="1" dirty="0">
                <a:latin typeface="Times New Roman"/>
                <a:ea typeface="Times New Roman"/>
                <a:cs typeface="Times New Roman"/>
                <a:sym typeface="Times New Roman"/>
              </a:rPr>
              <a:t> </a:t>
            </a:r>
            <a:r>
              <a:rPr lang="en-US" sz="2600" b="1" dirty="0" smtClean="0">
                <a:latin typeface="Times New Roman"/>
                <a:ea typeface="Times New Roman"/>
                <a:cs typeface="Times New Roman"/>
                <a:sym typeface="Times New Roman"/>
              </a:rPr>
              <a:t>   $</a:t>
            </a:r>
            <a:r>
              <a:rPr lang="en-US" sz="2600" b="1" dirty="0">
                <a:latin typeface="Times New Roman"/>
                <a:ea typeface="Times New Roman"/>
                <a:cs typeface="Times New Roman"/>
                <a:sym typeface="Times New Roman"/>
              </a:rPr>
              <a:t>325,535	  </a:t>
            </a:r>
            <a:r>
              <a:rPr lang="en-US" sz="2600" b="1" dirty="0" smtClean="0">
                <a:latin typeface="Times New Roman"/>
                <a:ea typeface="Times New Roman"/>
                <a:cs typeface="Times New Roman"/>
                <a:sym typeface="Times New Roman"/>
              </a:rPr>
              <a:t>             1,077 students</a:t>
            </a:r>
            <a:endParaRPr sz="2600" b="1"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800"/>
              <a:buFont typeface="Times New Roman"/>
              <a:buNone/>
            </a:pPr>
            <a:r>
              <a:rPr lang="en-US" sz="2600" b="1" i="0" u="none" strike="noStrike" cap="none" dirty="0">
                <a:solidFill>
                  <a:srgbClr val="000000"/>
                </a:solidFill>
                <a:latin typeface="Times New Roman"/>
                <a:ea typeface="Times New Roman"/>
                <a:cs typeface="Times New Roman"/>
                <a:sym typeface="Times New Roman"/>
              </a:rPr>
              <a:t>Claremont		 </a:t>
            </a:r>
            <a:r>
              <a:rPr lang="en-US" sz="2600" b="1" i="0" u="none" strike="noStrike" cap="none" dirty="0" smtClean="0">
                <a:solidFill>
                  <a:srgbClr val="000000"/>
                </a:solidFill>
                <a:latin typeface="Times New Roman"/>
                <a:ea typeface="Times New Roman"/>
                <a:cs typeface="Times New Roman"/>
                <a:sym typeface="Times New Roman"/>
              </a:rPr>
              <a:t>     $</a:t>
            </a:r>
            <a:r>
              <a:rPr lang="en-US" sz="2600" b="1" i="0" u="none" strike="noStrike" cap="none" dirty="0">
                <a:solidFill>
                  <a:srgbClr val="000000"/>
                </a:solidFill>
                <a:latin typeface="Times New Roman"/>
                <a:ea typeface="Times New Roman"/>
                <a:cs typeface="Times New Roman"/>
                <a:sym typeface="Times New Roman"/>
              </a:rPr>
              <a:t>405,976          	   </a:t>
            </a:r>
            <a:r>
              <a:rPr lang="en-US" sz="2600" b="1" i="0" u="none" strike="noStrike" cap="none" dirty="0" smtClean="0">
                <a:solidFill>
                  <a:srgbClr val="000000"/>
                </a:solidFill>
                <a:latin typeface="Times New Roman"/>
                <a:ea typeface="Times New Roman"/>
                <a:cs typeface="Times New Roman"/>
                <a:sym typeface="Times New Roman"/>
              </a:rPr>
              <a:t> 1,729 students</a:t>
            </a:r>
            <a:endParaRPr sz="2600" b="1"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800"/>
              <a:buFont typeface="Times New Roman"/>
              <a:buNone/>
            </a:pPr>
            <a:r>
              <a:rPr lang="en-US" sz="2600" b="1" i="0" u="none" strike="noStrike" cap="none" dirty="0" smtClean="0">
                <a:solidFill>
                  <a:srgbClr val="000000"/>
                </a:solidFill>
                <a:latin typeface="Times New Roman"/>
                <a:ea typeface="Times New Roman"/>
                <a:cs typeface="Times New Roman"/>
                <a:sym typeface="Times New Roman"/>
              </a:rPr>
              <a:t>Concord</a:t>
            </a:r>
            <a:r>
              <a:rPr lang="en-US" sz="2600" b="1" i="0" u="none" strike="noStrike" cap="none" dirty="0">
                <a:solidFill>
                  <a:srgbClr val="000000"/>
                </a:solidFill>
                <a:latin typeface="Times New Roman"/>
                <a:ea typeface="Times New Roman"/>
                <a:cs typeface="Times New Roman"/>
                <a:sym typeface="Times New Roman"/>
              </a:rPr>
              <a:t>		 </a:t>
            </a:r>
            <a:r>
              <a:rPr lang="en-US" sz="2600" b="1" i="0" u="none" strike="noStrike" cap="none" dirty="0" smtClean="0">
                <a:solidFill>
                  <a:srgbClr val="000000"/>
                </a:solidFill>
                <a:latin typeface="Times New Roman"/>
                <a:ea typeface="Times New Roman"/>
                <a:cs typeface="Times New Roman"/>
                <a:sym typeface="Times New Roman"/>
              </a:rPr>
              <a:t>     $900,409                4,287 students</a:t>
            </a:r>
            <a:endParaRPr sz="2600"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800"/>
              <a:buFont typeface="Times New Roman"/>
              <a:buNone/>
            </a:pPr>
            <a:r>
              <a:rPr lang="en-US" sz="2600" b="1" i="0" u="none" strike="noStrike" cap="none" dirty="0" smtClean="0">
                <a:solidFill>
                  <a:srgbClr val="000000"/>
                </a:solidFill>
                <a:latin typeface="Times New Roman"/>
                <a:ea typeface="Times New Roman"/>
                <a:cs typeface="Times New Roman"/>
                <a:sym typeface="Times New Roman"/>
              </a:rPr>
              <a:t>Derry		</a:t>
            </a:r>
            <a:r>
              <a:rPr lang="en-US" sz="2600" b="1" dirty="0" smtClean="0">
                <a:latin typeface="Times New Roman"/>
                <a:ea typeface="Times New Roman"/>
                <a:cs typeface="Times New Roman"/>
                <a:sym typeface="Times New Roman"/>
              </a:rPr>
              <a:t>                 </a:t>
            </a:r>
            <a:r>
              <a:rPr lang="en-US" sz="2600" b="1" i="0" u="none" strike="noStrike" cap="none" dirty="0" smtClean="0">
                <a:solidFill>
                  <a:srgbClr val="000000"/>
                </a:solidFill>
                <a:latin typeface="Times New Roman"/>
                <a:ea typeface="Times New Roman"/>
                <a:cs typeface="Times New Roman"/>
                <a:sym typeface="Times New Roman"/>
              </a:rPr>
              <a:t>$632,071		 </a:t>
            </a:r>
            <a:r>
              <a:rPr lang="en-US" sz="2600" b="1" dirty="0" smtClean="0">
                <a:latin typeface="Times New Roman"/>
                <a:ea typeface="Times New Roman"/>
                <a:cs typeface="Times New Roman"/>
                <a:sym typeface="Times New Roman"/>
              </a:rPr>
              <a:t>   </a:t>
            </a:r>
            <a:r>
              <a:rPr lang="en-US" sz="2600" b="1" i="0" u="none" strike="noStrike" cap="none" dirty="0" smtClean="0">
                <a:solidFill>
                  <a:srgbClr val="000000"/>
                </a:solidFill>
                <a:latin typeface="Times New Roman"/>
                <a:ea typeface="Times New Roman"/>
                <a:cs typeface="Times New Roman"/>
                <a:sym typeface="Times New Roman"/>
              </a:rPr>
              <a:t>5,077 students</a:t>
            </a:r>
          </a:p>
          <a:p>
            <a:pPr marL="0" marR="0" lvl="0" indent="0" algn="l" rtl="0">
              <a:lnSpc>
                <a:spcPct val="100000"/>
              </a:lnSpc>
              <a:spcBef>
                <a:spcPts val="0"/>
              </a:spcBef>
              <a:spcAft>
                <a:spcPts val="0"/>
              </a:spcAft>
              <a:buClr>
                <a:srgbClr val="000000"/>
              </a:buClr>
              <a:buSzPts val="2800"/>
              <a:buFont typeface="Times New Roman"/>
              <a:buNone/>
            </a:pPr>
            <a:r>
              <a:rPr lang="en-US" sz="2600" b="1" dirty="0" smtClean="0">
                <a:latin typeface="Times New Roman"/>
                <a:ea typeface="Times New Roman"/>
                <a:cs typeface="Times New Roman"/>
                <a:sym typeface="Times New Roman"/>
              </a:rPr>
              <a:t>Hopkinton		      $739,329		       949 students</a:t>
            </a:r>
            <a:endParaRPr lang="en-US" sz="2600" b="1" i="0" u="none" strike="noStrike" cap="none" dirty="0" smtClean="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800"/>
              <a:buFont typeface="Times New Roman"/>
              <a:buNone/>
            </a:pPr>
            <a:r>
              <a:rPr lang="en-US" sz="2600" b="1" dirty="0" smtClean="0">
                <a:latin typeface="Times New Roman"/>
                <a:ea typeface="Times New Roman"/>
                <a:cs typeface="Times New Roman"/>
                <a:sym typeface="Times New Roman"/>
              </a:rPr>
              <a:t>Kearsarge Region.    $1,773,982*	</a:t>
            </a:r>
            <a:r>
              <a:rPr lang="en-US" sz="2600" b="1" dirty="0">
                <a:latin typeface="Times New Roman"/>
                <a:ea typeface="Times New Roman"/>
                <a:cs typeface="Times New Roman"/>
                <a:sym typeface="Times New Roman"/>
              </a:rPr>
              <a:t> </a:t>
            </a:r>
            <a:r>
              <a:rPr lang="en-US" sz="2600" b="1" dirty="0" smtClean="0">
                <a:latin typeface="Times New Roman"/>
                <a:ea typeface="Times New Roman"/>
                <a:cs typeface="Times New Roman"/>
                <a:sym typeface="Times New Roman"/>
              </a:rPr>
              <a:t>   1,762 students</a:t>
            </a:r>
            <a:endParaRPr lang="en-US" sz="2600" b="1" i="0" strike="noStrike" cap="none" dirty="0" smtClean="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800"/>
              <a:buFont typeface="Times New Roman"/>
              <a:buNone/>
            </a:pPr>
            <a:r>
              <a:rPr lang="en-US" sz="2600" b="1" i="0" u="none" strike="noStrike" cap="none" dirty="0" smtClean="0">
                <a:solidFill>
                  <a:srgbClr val="000000"/>
                </a:solidFill>
                <a:latin typeface="Times New Roman"/>
                <a:ea typeface="Times New Roman"/>
                <a:cs typeface="Times New Roman"/>
                <a:sym typeface="Times New Roman"/>
              </a:rPr>
              <a:t>Manchester</a:t>
            </a:r>
            <a:r>
              <a:rPr lang="en-US" sz="2600" b="1" i="0" u="none" strike="noStrike" cap="none" dirty="0">
                <a:solidFill>
                  <a:srgbClr val="000000"/>
                </a:solidFill>
                <a:latin typeface="Times New Roman"/>
                <a:ea typeface="Times New Roman"/>
                <a:cs typeface="Times New Roman"/>
                <a:sym typeface="Times New Roman"/>
              </a:rPr>
              <a:t>		  </a:t>
            </a:r>
            <a:r>
              <a:rPr lang="en-US" sz="2600" b="1" i="0" u="none" strike="noStrike" cap="none" dirty="0" smtClean="0">
                <a:solidFill>
                  <a:srgbClr val="000000"/>
                </a:solidFill>
                <a:latin typeface="Times New Roman"/>
                <a:ea typeface="Times New Roman"/>
                <a:cs typeface="Times New Roman"/>
                <a:sym typeface="Times New Roman"/>
              </a:rPr>
              <a:t>    $</a:t>
            </a:r>
            <a:r>
              <a:rPr lang="en-US" sz="2600" b="1" i="0" u="none" strike="noStrike" cap="none" dirty="0">
                <a:solidFill>
                  <a:srgbClr val="000000"/>
                </a:solidFill>
                <a:latin typeface="Times New Roman"/>
                <a:ea typeface="Times New Roman"/>
                <a:cs typeface="Times New Roman"/>
                <a:sym typeface="Times New Roman"/>
              </a:rPr>
              <a:t>724,178          </a:t>
            </a:r>
            <a:r>
              <a:rPr lang="en-US" sz="2600" b="1" i="0" u="none" strike="noStrike" cap="none" dirty="0" smtClean="0">
                <a:solidFill>
                  <a:srgbClr val="000000"/>
                </a:solidFill>
                <a:latin typeface="Times New Roman"/>
                <a:ea typeface="Times New Roman"/>
                <a:cs typeface="Times New Roman"/>
                <a:sym typeface="Times New Roman"/>
              </a:rPr>
              <a:t>    13,968 students</a:t>
            </a:r>
            <a:endParaRPr sz="2600" i="0" u="sng"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800"/>
              <a:buFont typeface="Times New Roman"/>
              <a:buNone/>
            </a:pPr>
            <a:r>
              <a:rPr lang="en-US" sz="2600" b="1" u="none" strike="noStrike" cap="none" dirty="0" smtClean="0">
                <a:solidFill>
                  <a:srgbClr val="000000"/>
                </a:solidFill>
                <a:latin typeface="Times New Roman"/>
                <a:ea typeface="Times New Roman"/>
                <a:cs typeface="Times New Roman"/>
                <a:sym typeface="Times New Roman"/>
              </a:rPr>
              <a:t>Moultonborough       $6,731,382                   473 students</a:t>
            </a:r>
            <a:endParaRPr sz="2600" dirty="0">
              <a:latin typeface="Times New Roman"/>
              <a:ea typeface="Times New Roman"/>
              <a:cs typeface="Times New Roman"/>
              <a:sym typeface="Times New Roman"/>
            </a:endParaRPr>
          </a:p>
          <a:p>
            <a:pPr marL="0" lvl="0" indent="0" algn="l" rtl="0">
              <a:spcBef>
                <a:spcPts val="0"/>
              </a:spcBef>
              <a:spcAft>
                <a:spcPts val="0"/>
              </a:spcAft>
              <a:buClr>
                <a:schemeClr val="dk1"/>
              </a:buClr>
              <a:buSzPts val="2800"/>
              <a:buFont typeface="Times New Roman"/>
              <a:buNone/>
            </a:pPr>
            <a:r>
              <a:rPr lang="en-US" sz="2600" b="1" dirty="0" smtClean="0">
                <a:solidFill>
                  <a:schemeClr val="dk1"/>
                </a:solidFill>
                <a:latin typeface="Times New Roman"/>
                <a:ea typeface="Times New Roman"/>
                <a:cs typeface="Times New Roman"/>
                <a:sym typeface="Times New Roman"/>
              </a:rPr>
              <a:t>Pittsfield                        $</a:t>
            </a:r>
            <a:r>
              <a:rPr lang="en-US" sz="2600" b="1" dirty="0">
                <a:solidFill>
                  <a:schemeClr val="dk1"/>
                </a:solidFill>
                <a:latin typeface="Times New Roman"/>
                <a:ea typeface="Times New Roman"/>
                <a:cs typeface="Times New Roman"/>
                <a:sym typeface="Times New Roman"/>
              </a:rPr>
              <a:t>469,334		 </a:t>
            </a:r>
            <a:r>
              <a:rPr lang="en-US" sz="2600" b="1" dirty="0" smtClean="0">
                <a:solidFill>
                  <a:schemeClr val="dk1"/>
                </a:solidFill>
                <a:latin typeface="Times New Roman"/>
                <a:ea typeface="Times New Roman"/>
                <a:cs typeface="Times New Roman"/>
                <a:sym typeface="Times New Roman"/>
              </a:rPr>
              <a:t>     586 students</a:t>
            </a:r>
          </a:p>
          <a:p>
            <a:pPr marL="0" marR="0" lvl="0" indent="0" algn="l" rtl="0">
              <a:lnSpc>
                <a:spcPct val="100000"/>
              </a:lnSpc>
              <a:spcBef>
                <a:spcPts val="0"/>
              </a:spcBef>
              <a:spcAft>
                <a:spcPts val="0"/>
              </a:spcAft>
              <a:buClr>
                <a:srgbClr val="000000"/>
              </a:buClr>
              <a:buSzPts val="2800"/>
              <a:buFont typeface="Times New Roman"/>
              <a:buNone/>
            </a:pPr>
            <a:r>
              <a:rPr lang="en-US" sz="2600" b="1" u="none" strike="noStrike" cap="none" dirty="0" smtClean="0">
                <a:solidFill>
                  <a:srgbClr val="000000"/>
                </a:solidFill>
                <a:latin typeface="Times New Roman"/>
                <a:ea typeface="Times New Roman"/>
                <a:cs typeface="Times New Roman"/>
                <a:sym typeface="Times New Roman"/>
              </a:rPr>
              <a:t>Portsmouth</a:t>
            </a:r>
            <a:r>
              <a:rPr lang="en-US" sz="2600" b="1" u="none" strike="noStrike" cap="none" dirty="0">
                <a:solidFill>
                  <a:srgbClr val="000000"/>
                </a:solidFill>
                <a:latin typeface="Times New Roman"/>
                <a:ea typeface="Times New Roman"/>
                <a:cs typeface="Times New Roman"/>
                <a:sym typeface="Times New Roman"/>
              </a:rPr>
              <a:t>	</a:t>
            </a:r>
            <a:r>
              <a:rPr lang="en-US" sz="2600" b="1" dirty="0">
                <a:latin typeface="Times New Roman"/>
                <a:ea typeface="Times New Roman"/>
                <a:cs typeface="Times New Roman"/>
                <a:sym typeface="Times New Roman"/>
              </a:rPr>
              <a:t> </a:t>
            </a:r>
            <a:r>
              <a:rPr lang="en-US" sz="2600" b="1" dirty="0" smtClean="0">
                <a:latin typeface="Times New Roman"/>
                <a:ea typeface="Times New Roman"/>
                <a:cs typeface="Times New Roman"/>
                <a:sym typeface="Times New Roman"/>
              </a:rPr>
              <a:t>        </a:t>
            </a:r>
            <a:r>
              <a:rPr lang="en-US" sz="2600" b="1" u="none" strike="noStrike" cap="none" dirty="0" smtClean="0">
                <a:solidFill>
                  <a:srgbClr val="000000"/>
                </a:solidFill>
                <a:latin typeface="Times New Roman"/>
                <a:ea typeface="Times New Roman"/>
                <a:cs typeface="Times New Roman"/>
                <a:sym typeface="Times New Roman"/>
              </a:rPr>
              <a:t>     $</a:t>
            </a:r>
            <a:r>
              <a:rPr lang="en-US" sz="2600" b="1" u="none" strike="noStrike" cap="none" dirty="0">
                <a:solidFill>
                  <a:srgbClr val="000000"/>
                </a:solidFill>
                <a:latin typeface="Times New Roman"/>
                <a:ea typeface="Times New Roman"/>
                <a:cs typeface="Times New Roman"/>
                <a:sym typeface="Times New Roman"/>
              </a:rPr>
              <a:t>2,630,274             </a:t>
            </a:r>
            <a:r>
              <a:rPr lang="en-US" sz="2600" b="1" u="none" strike="noStrike" cap="none" dirty="0" smtClean="0">
                <a:solidFill>
                  <a:srgbClr val="000000"/>
                </a:solidFill>
                <a:latin typeface="Times New Roman"/>
                <a:ea typeface="Times New Roman"/>
                <a:cs typeface="Times New Roman"/>
                <a:sym typeface="Times New Roman"/>
              </a:rPr>
              <a:t>  2,205 students</a:t>
            </a:r>
            <a:endParaRPr sz="2600" b="1" u="none" strike="noStrike" cap="none" dirty="0">
              <a:solidFill>
                <a:srgbClr val="000000"/>
              </a:solidFill>
              <a:latin typeface="Times New Roman"/>
              <a:ea typeface="Times New Roman"/>
              <a:cs typeface="Times New Roman"/>
              <a:sym typeface="Times New Roman"/>
            </a:endParaRPr>
          </a:p>
          <a:p>
            <a:pPr lvl="0">
              <a:buSzPts val="2800"/>
            </a:pPr>
            <a:endParaRPr lang="en-US" sz="2600" b="1" i="1" dirty="0" smtClean="0">
              <a:latin typeface="Times New Roman"/>
              <a:ea typeface="Times New Roman"/>
              <a:cs typeface="Times New Roman"/>
              <a:sym typeface="Times New Roman"/>
            </a:endParaRPr>
          </a:p>
          <a:p>
            <a:pPr lvl="0">
              <a:buSzPts val="2800"/>
            </a:pPr>
            <a:r>
              <a:rPr lang="en-US" sz="2600" b="1" i="1" dirty="0" smtClean="0">
                <a:latin typeface="Times New Roman"/>
                <a:ea typeface="Times New Roman"/>
                <a:cs typeface="Times New Roman"/>
                <a:sym typeface="Times New Roman"/>
              </a:rPr>
              <a:t>State </a:t>
            </a:r>
            <a:r>
              <a:rPr lang="en-US" sz="2600" b="1" i="1" dirty="0">
                <a:latin typeface="Times New Roman"/>
                <a:ea typeface="Times New Roman"/>
                <a:cs typeface="Times New Roman"/>
                <a:sym typeface="Times New Roman"/>
              </a:rPr>
              <a:t>Average </a:t>
            </a:r>
            <a:r>
              <a:rPr lang="en-US" sz="2600" b="1" dirty="0">
                <a:latin typeface="Times New Roman"/>
                <a:ea typeface="Times New Roman"/>
                <a:cs typeface="Times New Roman"/>
                <a:sym typeface="Times New Roman"/>
              </a:rPr>
              <a:t>     </a:t>
            </a:r>
            <a:r>
              <a:rPr lang="en-US" sz="2600" b="1" dirty="0" smtClean="0">
                <a:latin typeface="Times New Roman"/>
                <a:ea typeface="Times New Roman"/>
                <a:cs typeface="Times New Roman"/>
                <a:sym typeface="Times New Roman"/>
              </a:rPr>
              <a:t>       </a:t>
            </a:r>
            <a:r>
              <a:rPr lang="en-US" sz="2600" b="1" i="1" dirty="0" smtClean="0">
                <a:latin typeface="Times New Roman"/>
                <a:ea typeface="Times New Roman"/>
                <a:cs typeface="Times New Roman"/>
                <a:sym typeface="Times New Roman"/>
              </a:rPr>
              <a:t>$1,043,647     *District average</a:t>
            </a:r>
            <a:endParaRPr sz="2600" b="1" u="none" strike="noStrike" cap="none" dirty="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676289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1"/>
          <p:cNvSpPr txBox="1"/>
          <p:nvPr/>
        </p:nvSpPr>
        <p:spPr>
          <a:xfrm>
            <a:off x="773544" y="55358"/>
            <a:ext cx="7162800" cy="4215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2400"/>
              <a:buFont typeface="Times New Roman"/>
              <a:buNone/>
            </a:pPr>
            <a:r>
              <a:rPr lang="en-US" sz="2400" b="1" i="0" u="sng" strike="noStrike" cap="none" dirty="0">
                <a:solidFill>
                  <a:srgbClr val="000000"/>
                </a:solidFill>
                <a:latin typeface="Times New Roman"/>
                <a:ea typeface="Times New Roman"/>
                <a:cs typeface="Times New Roman"/>
                <a:sym typeface="Times New Roman"/>
              </a:rPr>
              <a:t>Local + State Educ. Equalized Tax Rates  2017-</a:t>
            </a:r>
            <a:r>
              <a:rPr lang="en-US" sz="2400" b="1" i="0" u="sng" strike="noStrike" cap="none" dirty="0" smtClean="0">
                <a:solidFill>
                  <a:srgbClr val="000000"/>
                </a:solidFill>
                <a:latin typeface="Times New Roman"/>
                <a:ea typeface="Times New Roman"/>
                <a:cs typeface="Times New Roman"/>
                <a:sym typeface="Times New Roman"/>
              </a:rPr>
              <a:t>18 and Tax Bill for a $200,000 Home</a:t>
            </a:r>
            <a:endParaRPr dirty="0"/>
          </a:p>
        </p:txBody>
      </p:sp>
      <p:sp>
        <p:nvSpPr>
          <p:cNvPr id="179" name="Google Shape;179;p41"/>
          <p:cNvSpPr txBox="1"/>
          <p:nvPr/>
        </p:nvSpPr>
        <p:spPr>
          <a:xfrm>
            <a:off x="310823" y="901839"/>
            <a:ext cx="8430000" cy="5448160"/>
          </a:xfrm>
          <a:prstGeom prst="rect">
            <a:avLst/>
          </a:prstGeom>
          <a:noFill/>
          <a:ln>
            <a:noFill/>
          </a:ln>
        </p:spPr>
        <p:txBody>
          <a:bodyPr spcFirstLastPara="1" wrap="square" lIns="45700" tIns="45700" rIns="45700" bIns="45700" anchor="t" anchorCtr="0">
            <a:noAutofit/>
          </a:bodyPr>
          <a:lstStyle/>
          <a:p>
            <a:pPr lvl="0">
              <a:buSzPts val="2800"/>
            </a:pPr>
            <a:r>
              <a:rPr lang="en-US" sz="2600" b="1" i="1" dirty="0" smtClean="0">
                <a:latin typeface="Times New Roman"/>
                <a:ea typeface="Times New Roman"/>
                <a:cs typeface="Times New Roman"/>
                <a:sym typeface="Times New Roman"/>
              </a:rPr>
              <a:t>State Average </a:t>
            </a:r>
            <a:r>
              <a:rPr lang="en-US" sz="2600" b="1" dirty="0" smtClean="0">
                <a:latin typeface="Times New Roman"/>
                <a:ea typeface="Times New Roman"/>
                <a:cs typeface="Times New Roman"/>
                <a:sym typeface="Times New Roman"/>
              </a:rPr>
              <a:t>	        </a:t>
            </a:r>
            <a:r>
              <a:rPr lang="en-US" sz="2600" b="1" i="1" dirty="0" smtClean="0">
                <a:latin typeface="Times New Roman"/>
                <a:ea typeface="Times New Roman"/>
                <a:cs typeface="Times New Roman"/>
                <a:sym typeface="Times New Roman"/>
              </a:rPr>
              <a:t>$12.70		         $2,540</a:t>
            </a:r>
          </a:p>
          <a:p>
            <a:pPr lvl="0">
              <a:buSzPts val="2800"/>
            </a:pPr>
            <a:r>
              <a:rPr lang="en-US" sz="2600" b="1" i="1" dirty="0" smtClean="0">
                <a:latin typeface="Times New Roman"/>
                <a:ea typeface="Times New Roman"/>
                <a:cs typeface="Times New Roman"/>
                <a:sym typeface="Times New Roman"/>
              </a:rPr>
              <a:t>State Median                   $14.69		         $2,938</a:t>
            </a:r>
            <a:endParaRPr lang="en-US" sz="2600" dirty="0" smtClean="0"/>
          </a:p>
          <a:p>
            <a:pPr marL="0" marR="0" lvl="0" indent="0" algn="l" rtl="0">
              <a:lnSpc>
                <a:spcPct val="100000"/>
              </a:lnSpc>
              <a:spcBef>
                <a:spcPts val="1200"/>
              </a:spcBef>
              <a:spcAft>
                <a:spcPts val="0"/>
              </a:spcAft>
              <a:buClr>
                <a:srgbClr val="000000"/>
              </a:buClr>
              <a:buSzPts val="2800"/>
              <a:buFont typeface="Times New Roman"/>
              <a:buNone/>
            </a:pPr>
            <a:r>
              <a:rPr lang="en-US" sz="2600" b="1" dirty="0" smtClean="0">
                <a:latin typeface="Times New Roman"/>
                <a:ea typeface="Times New Roman"/>
                <a:cs typeface="Times New Roman"/>
                <a:sym typeface="Times New Roman"/>
              </a:rPr>
              <a:t>Berlin</a:t>
            </a:r>
            <a:r>
              <a:rPr lang="en-US" sz="2600" b="1" dirty="0">
                <a:latin typeface="Times New Roman"/>
                <a:ea typeface="Times New Roman"/>
                <a:cs typeface="Times New Roman"/>
                <a:sym typeface="Times New Roman"/>
              </a:rPr>
              <a:t>			</a:t>
            </a:r>
            <a:r>
              <a:rPr lang="en-US" sz="2600" b="1" dirty="0" smtClean="0">
                <a:latin typeface="Times New Roman"/>
                <a:ea typeface="Times New Roman"/>
                <a:cs typeface="Times New Roman"/>
                <a:sym typeface="Times New Roman"/>
              </a:rPr>
              <a:t>       $18.82		         $3,764</a:t>
            </a:r>
            <a:endParaRPr sz="2600" b="1"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800"/>
              <a:buFont typeface="Times New Roman"/>
              <a:buNone/>
            </a:pPr>
            <a:r>
              <a:rPr lang="en-US" sz="2600" b="1" i="0" u="none" strike="noStrike" cap="none" dirty="0">
                <a:solidFill>
                  <a:srgbClr val="000000"/>
                </a:solidFill>
                <a:latin typeface="Times New Roman"/>
                <a:ea typeface="Times New Roman"/>
                <a:cs typeface="Times New Roman"/>
                <a:sym typeface="Times New Roman"/>
              </a:rPr>
              <a:t>Claremont	</a:t>
            </a:r>
            <a:r>
              <a:rPr lang="en-US" sz="2600" b="1" dirty="0">
                <a:latin typeface="Times New Roman"/>
                <a:ea typeface="Times New Roman"/>
                <a:cs typeface="Times New Roman"/>
                <a:sym typeface="Times New Roman"/>
              </a:rPr>
              <a:t>	</a:t>
            </a:r>
            <a:r>
              <a:rPr lang="en-US" sz="2600" b="1" dirty="0" smtClean="0">
                <a:latin typeface="Times New Roman"/>
                <a:ea typeface="Times New Roman"/>
                <a:cs typeface="Times New Roman"/>
                <a:sym typeface="Times New Roman"/>
              </a:rPr>
              <a:t>       </a:t>
            </a:r>
            <a:r>
              <a:rPr lang="en-US" sz="2600" b="1" i="0" u="none" strike="noStrike" cap="none" dirty="0" smtClean="0">
                <a:solidFill>
                  <a:srgbClr val="000000"/>
                </a:solidFill>
                <a:latin typeface="Times New Roman"/>
                <a:ea typeface="Times New Roman"/>
                <a:cs typeface="Times New Roman"/>
                <a:sym typeface="Times New Roman"/>
              </a:rPr>
              <a:t>$24.82*                      </a:t>
            </a:r>
            <a:r>
              <a:rPr lang="en-US" sz="2600" b="1" i="0" u="none" strike="noStrike" cap="none" dirty="0">
                <a:solidFill>
                  <a:srgbClr val="000000"/>
                </a:solidFill>
                <a:latin typeface="Times New Roman"/>
                <a:ea typeface="Times New Roman"/>
                <a:cs typeface="Times New Roman"/>
                <a:sym typeface="Times New Roman"/>
              </a:rPr>
              <a:t>$</a:t>
            </a:r>
            <a:r>
              <a:rPr lang="en-US" sz="2600" b="1" i="0" u="none" strike="noStrike" cap="none" dirty="0" smtClean="0">
                <a:solidFill>
                  <a:srgbClr val="000000"/>
                </a:solidFill>
                <a:latin typeface="Times New Roman"/>
                <a:ea typeface="Times New Roman"/>
                <a:cs typeface="Times New Roman"/>
                <a:sym typeface="Times New Roman"/>
              </a:rPr>
              <a:t>4,964</a:t>
            </a:r>
            <a:endParaRPr sz="2600" dirty="0"/>
          </a:p>
          <a:p>
            <a:pPr marL="0" marR="0" lvl="0" indent="0" algn="l" rtl="0">
              <a:lnSpc>
                <a:spcPct val="100000"/>
              </a:lnSpc>
              <a:spcBef>
                <a:spcPts val="0"/>
              </a:spcBef>
              <a:spcAft>
                <a:spcPts val="0"/>
              </a:spcAft>
              <a:buClr>
                <a:srgbClr val="000000"/>
              </a:buClr>
              <a:buSzPts val="2800"/>
              <a:buFont typeface="Times New Roman"/>
              <a:buNone/>
            </a:pPr>
            <a:r>
              <a:rPr lang="en-US" sz="2600" b="1" dirty="0" smtClean="0">
                <a:latin typeface="Times New Roman"/>
                <a:ea typeface="Times New Roman"/>
                <a:cs typeface="Times New Roman"/>
                <a:sym typeface="Times New Roman"/>
              </a:rPr>
              <a:t>Concord		       $13.28		         $2,656</a:t>
            </a:r>
          </a:p>
          <a:p>
            <a:pPr marL="0" marR="0" lvl="0" indent="0" algn="l" rtl="0">
              <a:lnSpc>
                <a:spcPct val="100000"/>
              </a:lnSpc>
              <a:spcBef>
                <a:spcPts val="0"/>
              </a:spcBef>
              <a:spcAft>
                <a:spcPts val="0"/>
              </a:spcAft>
              <a:buClr>
                <a:srgbClr val="000000"/>
              </a:buClr>
              <a:buSzPts val="2800"/>
              <a:buFont typeface="Times New Roman"/>
              <a:buNone/>
            </a:pPr>
            <a:r>
              <a:rPr lang="en-US" sz="2600" b="1" dirty="0" smtClean="0">
                <a:latin typeface="Times New Roman"/>
                <a:ea typeface="Times New Roman"/>
                <a:cs typeface="Times New Roman"/>
                <a:sym typeface="Times New Roman"/>
              </a:rPr>
              <a:t>Derry		         	       $16.94		         $3,388</a:t>
            </a:r>
          </a:p>
          <a:p>
            <a:pPr marL="0" marR="0" lvl="0" indent="0" algn="l" rtl="0">
              <a:lnSpc>
                <a:spcPct val="100000"/>
              </a:lnSpc>
              <a:spcBef>
                <a:spcPts val="0"/>
              </a:spcBef>
              <a:spcAft>
                <a:spcPts val="0"/>
              </a:spcAft>
              <a:buClr>
                <a:srgbClr val="000000"/>
              </a:buClr>
              <a:buSzPts val="2800"/>
              <a:buFont typeface="Times New Roman"/>
              <a:buNone/>
            </a:pPr>
            <a:r>
              <a:rPr lang="en-US" sz="2600" b="1" dirty="0" smtClean="0">
                <a:latin typeface="Times New Roman"/>
                <a:ea typeface="Times New Roman"/>
                <a:cs typeface="Times New Roman"/>
                <a:sym typeface="Times New Roman"/>
              </a:rPr>
              <a:t>Hopkinton		       $21.18		         $4,236</a:t>
            </a:r>
          </a:p>
          <a:p>
            <a:pPr marL="0" marR="0" lvl="0" indent="0" algn="l" rtl="0">
              <a:lnSpc>
                <a:spcPct val="100000"/>
              </a:lnSpc>
              <a:spcBef>
                <a:spcPts val="0"/>
              </a:spcBef>
              <a:spcAft>
                <a:spcPts val="0"/>
              </a:spcAft>
              <a:buClr>
                <a:srgbClr val="000000"/>
              </a:buClr>
              <a:buSzPts val="2800"/>
              <a:buFont typeface="Times New Roman"/>
              <a:buNone/>
            </a:pPr>
            <a:r>
              <a:rPr lang="en-US" sz="2600" b="1" i="0" u="none" strike="noStrike" cap="none" dirty="0" smtClean="0">
                <a:solidFill>
                  <a:srgbClr val="000000"/>
                </a:solidFill>
                <a:latin typeface="Times New Roman"/>
                <a:ea typeface="Times New Roman"/>
                <a:cs typeface="Times New Roman"/>
                <a:sym typeface="Times New Roman"/>
              </a:rPr>
              <a:t>Manchester</a:t>
            </a:r>
            <a:r>
              <a:rPr lang="en-US" sz="2600" b="1" i="0" u="none" strike="noStrike" cap="none" dirty="0">
                <a:solidFill>
                  <a:srgbClr val="000000"/>
                </a:solidFill>
                <a:latin typeface="Times New Roman"/>
                <a:ea typeface="Times New Roman"/>
                <a:cs typeface="Times New Roman"/>
                <a:sym typeface="Times New Roman"/>
              </a:rPr>
              <a:t>		</a:t>
            </a:r>
            <a:r>
              <a:rPr lang="en-US" sz="2600" b="1" dirty="0">
                <a:latin typeface="Times New Roman"/>
                <a:ea typeface="Times New Roman"/>
                <a:cs typeface="Times New Roman"/>
                <a:sym typeface="Times New Roman"/>
              </a:rPr>
              <a:t> </a:t>
            </a:r>
            <a:r>
              <a:rPr lang="en-US" sz="2600" b="1" dirty="0" smtClean="0">
                <a:latin typeface="Times New Roman"/>
                <a:ea typeface="Times New Roman"/>
                <a:cs typeface="Times New Roman"/>
                <a:sym typeface="Times New Roman"/>
              </a:rPr>
              <a:t> </a:t>
            </a:r>
            <a:r>
              <a:rPr lang="en-US" sz="2600" b="1" i="0" u="none" strike="noStrike" cap="none" dirty="0" smtClean="0">
                <a:solidFill>
                  <a:srgbClr val="000000"/>
                </a:solidFill>
                <a:latin typeface="Times New Roman"/>
                <a:ea typeface="Times New Roman"/>
                <a:cs typeface="Times New Roman"/>
                <a:sym typeface="Times New Roman"/>
              </a:rPr>
              <a:t>       $9.85**    	         $1,970</a:t>
            </a:r>
            <a:endParaRPr sz="2600" dirty="0"/>
          </a:p>
          <a:p>
            <a:pPr marL="0" marR="0" lvl="0" indent="0" algn="l" rtl="0">
              <a:lnSpc>
                <a:spcPct val="100000"/>
              </a:lnSpc>
              <a:spcBef>
                <a:spcPts val="0"/>
              </a:spcBef>
              <a:spcAft>
                <a:spcPts val="0"/>
              </a:spcAft>
              <a:buClr>
                <a:srgbClr val="000000"/>
              </a:buClr>
              <a:buSzPts val="2800"/>
              <a:buFont typeface="Times New Roman"/>
              <a:buNone/>
            </a:pPr>
            <a:r>
              <a:rPr lang="en-US" sz="2600" b="1" u="none" strike="noStrike" cap="none" dirty="0">
                <a:solidFill>
                  <a:srgbClr val="000000"/>
                </a:solidFill>
                <a:latin typeface="Times New Roman"/>
                <a:ea typeface="Times New Roman"/>
                <a:cs typeface="Times New Roman"/>
                <a:sym typeface="Times New Roman"/>
              </a:rPr>
              <a:t>Moultonborough	</a:t>
            </a:r>
            <a:r>
              <a:rPr lang="en-US" sz="2600" b="1" dirty="0" smtClean="0">
                <a:latin typeface="Times New Roman"/>
                <a:ea typeface="Times New Roman"/>
                <a:cs typeface="Times New Roman"/>
                <a:sym typeface="Times New Roman"/>
              </a:rPr>
              <a:t>  </a:t>
            </a:r>
            <a:r>
              <a:rPr lang="en-US" sz="2600" b="1" u="none" strike="noStrike" cap="none" dirty="0" smtClean="0">
                <a:solidFill>
                  <a:srgbClr val="000000"/>
                </a:solidFill>
                <a:latin typeface="Times New Roman"/>
                <a:ea typeface="Times New Roman"/>
                <a:cs typeface="Times New Roman"/>
                <a:sym typeface="Times New Roman"/>
              </a:rPr>
              <a:t>       $4.06                           $812</a:t>
            </a:r>
          </a:p>
          <a:p>
            <a:pPr>
              <a:buSzPts val="2800"/>
            </a:pPr>
            <a:r>
              <a:rPr lang="en-US" sz="2600" b="1" dirty="0">
                <a:latin typeface="Times New Roman"/>
                <a:ea typeface="Times New Roman"/>
                <a:cs typeface="Times New Roman"/>
                <a:sym typeface="Times New Roman"/>
              </a:rPr>
              <a:t>New London	                    $8.42		         $1,684</a:t>
            </a:r>
          </a:p>
          <a:p>
            <a:pPr marL="0" marR="0" lvl="0" indent="0" algn="l" rtl="0">
              <a:lnSpc>
                <a:spcPct val="100000"/>
              </a:lnSpc>
              <a:spcBef>
                <a:spcPts val="0"/>
              </a:spcBef>
              <a:spcAft>
                <a:spcPts val="0"/>
              </a:spcAft>
              <a:buClr>
                <a:srgbClr val="000000"/>
              </a:buClr>
              <a:buSzPts val="2800"/>
              <a:buFont typeface="Times New Roman"/>
              <a:buNone/>
            </a:pPr>
            <a:r>
              <a:rPr lang="en-US" sz="2600" b="1" dirty="0" smtClean="0">
                <a:latin typeface="Times New Roman"/>
                <a:ea typeface="Times New Roman"/>
                <a:cs typeface="Times New Roman"/>
                <a:sym typeface="Times New Roman"/>
              </a:rPr>
              <a:t>Pittsfield</a:t>
            </a:r>
            <a:r>
              <a:rPr lang="en-US" sz="2600" b="1" dirty="0">
                <a:latin typeface="Times New Roman"/>
                <a:ea typeface="Times New Roman"/>
                <a:cs typeface="Times New Roman"/>
                <a:sym typeface="Times New Roman"/>
              </a:rPr>
              <a:t>		 </a:t>
            </a:r>
            <a:r>
              <a:rPr lang="en-US" sz="2600" b="1" dirty="0" smtClean="0">
                <a:latin typeface="Times New Roman"/>
                <a:ea typeface="Times New Roman"/>
                <a:cs typeface="Times New Roman"/>
                <a:sym typeface="Times New Roman"/>
              </a:rPr>
              <a:t> </a:t>
            </a:r>
            <a:r>
              <a:rPr lang="en-US" sz="2600" b="1" dirty="0">
                <a:latin typeface="Times New Roman"/>
                <a:ea typeface="Times New Roman"/>
                <a:cs typeface="Times New Roman"/>
                <a:sym typeface="Times New Roman"/>
              </a:rPr>
              <a:t> </a:t>
            </a:r>
            <a:r>
              <a:rPr lang="en-US" sz="2600" b="1" dirty="0" smtClean="0">
                <a:latin typeface="Times New Roman"/>
                <a:ea typeface="Times New Roman"/>
                <a:cs typeface="Times New Roman"/>
                <a:sym typeface="Times New Roman"/>
              </a:rPr>
              <a:t>    $19.83	                    $3,966</a:t>
            </a:r>
          </a:p>
          <a:p>
            <a:pPr marL="0" marR="0" lvl="0" indent="0" algn="l" rtl="0">
              <a:lnSpc>
                <a:spcPct val="100000"/>
              </a:lnSpc>
              <a:spcBef>
                <a:spcPts val="0"/>
              </a:spcBef>
              <a:spcAft>
                <a:spcPts val="0"/>
              </a:spcAft>
              <a:buClr>
                <a:srgbClr val="000000"/>
              </a:buClr>
              <a:buSzPts val="2800"/>
              <a:buFont typeface="Times New Roman"/>
              <a:buNone/>
            </a:pPr>
            <a:r>
              <a:rPr lang="en-US" sz="2600" b="1" u="none" strike="noStrike" cap="none" dirty="0" smtClean="0">
                <a:solidFill>
                  <a:srgbClr val="000000"/>
                </a:solidFill>
                <a:latin typeface="Times New Roman"/>
                <a:ea typeface="Times New Roman"/>
                <a:cs typeface="Times New Roman"/>
                <a:sym typeface="Times New Roman"/>
              </a:rPr>
              <a:t>Portsmouth</a:t>
            </a:r>
            <a:r>
              <a:rPr lang="en-US" sz="2600" b="1" u="none" strike="noStrike" cap="none" dirty="0">
                <a:solidFill>
                  <a:srgbClr val="000000"/>
                </a:solidFill>
                <a:latin typeface="Times New Roman"/>
                <a:ea typeface="Times New Roman"/>
                <a:cs typeface="Times New Roman"/>
                <a:sym typeface="Times New Roman"/>
              </a:rPr>
              <a:t>		  </a:t>
            </a:r>
            <a:r>
              <a:rPr lang="en-US" sz="2600" b="1" dirty="0">
                <a:latin typeface="Times New Roman"/>
                <a:ea typeface="Times New Roman"/>
                <a:cs typeface="Times New Roman"/>
                <a:sym typeface="Times New Roman"/>
              </a:rPr>
              <a:t> </a:t>
            </a:r>
            <a:r>
              <a:rPr lang="en-US" sz="2600" b="1" u="none" strike="noStrike" cap="none" dirty="0" smtClean="0">
                <a:solidFill>
                  <a:srgbClr val="000000"/>
                </a:solidFill>
                <a:latin typeface="Times New Roman"/>
                <a:ea typeface="Times New Roman"/>
                <a:cs typeface="Times New Roman"/>
                <a:sym typeface="Times New Roman"/>
              </a:rPr>
              <a:t>      $6.60	                    $1,320</a:t>
            </a:r>
          </a:p>
          <a:p>
            <a:pPr marL="0" marR="0" lvl="0" indent="0" algn="l" rtl="0">
              <a:lnSpc>
                <a:spcPct val="100000"/>
              </a:lnSpc>
              <a:spcBef>
                <a:spcPts val="0"/>
              </a:spcBef>
              <a:spcAft>
                <a:spcPts val="0"/>
              </a:spcAft>
              <a:buClr>
                <a:srgbClr val="000000"/>
              </a:buClr>
              <a:buSzPts val="2800"/>
              <a:buFont typeface="Times New Roman"/>
              <a:buNone/>
            </a:pPr>
            <a:r>
              <a:rPr lang="en-US" sz="2600" b="1" dirty="0" smtClean="0">
                <a:latin typeface="Times New Roman"/>
                <a:ea typeface="Times New Roman"/>
                <a:cs typeface="Times New Roman"/>
                <a:sym typeface="Times New Roman"/>
              </a:rPr>
              <a:t>Warner		       $16.33		         $3,266</a:t>
            </a:r>
            <a:endParaRPr sz="2600" b="1"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Times New Roman"/>
              <a:buNone/>
            </a:pPr>
            <a:endParaRPr lang="en-US" sz="2000" b="1" i="0" u="none" strike="noStrike" cap="none" dirty="0" smtClean="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Times New Roman"/>
              <a:buNone/>
            </a:pPr>
            <a:r>
              <a:rPr lang="en-US" sz="2000" b="1" i="0" u="none" strike="noStrike" cap="none" dirty="0" smtClean="0">
                <a:solidFill>
                  <a:srgbClr val="000000"/>
                </a:solidFill>
                <a:latin typeface="Times New Roman"/>
                <a:ea typeface="Times New Roman"/>
                <a:cs typeface="Times New Roman"/>
                <a:sym typeface="Times New Roman"/>
              </a:rPr>
              <a:t>*$42.58 </a:t>
            </a:r>
            <a:r>
              <a:rPr lang="en-US" sz="2000" b="1" i="0" u="none" strike="noStrike" cap="none" dirty="0">
                <a:solidFill>
                  <a:srgbClr val="000000"/>
                </a:solidFill>
                <a:latin typeface="Times New Roman"/>
                <a:ea typeface="Times New Roman"/>
                <a:cs typeface="Times New Roman"/>
                <a:sym typeface="Times New Roman"/>
              </a:rPr>
              <a:t>overall tax rate: NH’s highest.  </a:t>
            </a:r>
            <a:r>
              <a:rPr lang="en-US" sz="2000" b="1" i="0" u="none" strike="noStrike" cap="none" dirty="0" smtClean="0">
                <a:solidFill>
                  <a:srgbClr val="000000"/>
                </a:solidFill>
                <a:latin typeface="Times New Roman"/>
                <a:ea typeface="Times New Roman"/>
                <a:cs typeface="Times New Roman"/>
                <a:sym typeface="Times New Roman"/>
              </a:rPr>
              <a:t>             **</a:t>
            </a:r>
            <a:r>
              <a:rPr lang="en-US" sz="2000" b="1" i="0" u="none" strike="noStrike" cap="none" dirty="0">
                <a:solidFill>
                  <a:srgbClr val="000000"/>
                </a:solidFill>
                <a:latin typeface="Times New Roman"/>
                <a:ea typeface="Times New Roman"/>
                <a:cs typeface="Times New Roman"/>
                <a:sym typeface="Times New Roman"/>
              </a:rPr>
              <a:t>Tax </a:t>
            </a:r>
            <a:r>
              <a:rPr lang="en-US" sz="2000" b="1" i="0" u="none" strike="noStrike" cap="none" dirty="0" smtClean="0">
                <a:solidFill>
                  <a:srgbClr val="000000"/>
                </a:solidFill>
                <a:latin typeface="Times New Roman"/>
                <a:ea typeface="Times New Roman"/>
                <a:cs typeface="Times New Roman"/>
                <a:sym typeface="Times New Roman"/>
              </a:rPr>
              <a:t>cap </a:t>
            </a:r>
            <a:r>
              <a:rPr lang="en-US" sz="2000" b="1" i="0" u="none" strike="noStrike" cap="none" dirty="0">
                <a:solidFill>
                  <a:srgbClr val="000000"/>
                </a:solidFill>
                <a:latin typeface="Times New Roman"/>
                <a:ea typeface="Times New Roman"/>
                <a:cs typeface="Times New Roman"/>
                <a:sym typeface="Times New Roman"/>
              </a:rPr>
              <a:t>in effect</a:t>
            </a:r>
            <a:endParaRPr dirty="0"/>
          </a:p>
        </p:txBody>
      </p:sp>
    </p:spTree>
    <p:extLst>
      <p:ext uri="{BB962C8B-B14F-4D97-AF65-F5344CB8AC3E}">
        <p14:creationId xmlns:p14="http://schemas.microsoft.com/office/powerpoint/2010/main" val="3956314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42" descr="Picture 58"/>
          <p:cNvPicPr preferRelativeResize="0"/>
          <p:nvPr/>
        </p:nvPicPr>
        <p:blipFill rotWithShape="1">
          <a:blip r:embed="rId3">
            <a:alphaModFix/>
          </a:blip>
          <a:srcRect/>
          <a:stretch/>
        </p:blipFill>
        <p:spPr>
          <a:xfrm>
            <a:off x="3957637" y="3233738"/>
            <a:ext cx="1228726" cy="390527"/>
          </a:xfrm>
          <a:prstGeom prst="rect">
            <a:avLst/>
          </a:prstGeom>
          <a:noFill/>
          <a:ln>
            <a:noFill/>
          </a:ln>
        </p:spPr>
      </p:pic>
      <p:pic>
        <p:nvPicPr>
          <p:cNvPr id="185" name="Google Shape;185;p42" descr="Picture 60"/>
          <p:cNvPicPr preferRelativeResize="0"/>
          <p:nvPr/>
        </p:nvPicPr>
        <p:blipFill rotWithShape="1">
          <a:blip r:embed="rId3">
            <a:alphaModFix/>
          </a:blip>
          <a:srcRect/>
          <a:stretch/>
        </p:blipFill>
        <p:spPr>
          <a:xfrm>
            <a:off x="3957637" y="3233738"/>
            <a:ext cx="1228726" cy="390527"/>
          </a:xfrm>
          <a:prstGeom prst="rect">
            <a:avLst/>
          </a:prstGeom>
          <a:noFill/>
          <a:ln>
            <a:noFill/>
          </a:ln>
        </p:spPr>
      </p:pic>
      <p:graphicFrame>
        <p:nvGraphicFramePr>
          <p:cNvPr id="186" name="Google Shape;186;p42"/>
          <p:cNvGraphicFramePr/>
          <p:nvPr>
            <p:extLst>
              <p:ext uri="{D42A27DB-BD31-4B8C-83A1-F6EECF244321}">
                <p14:modId xmlns:p14="http://schemas.microsoft.com/office/powerpoint/2010/main" val="2083994196"/>
              </p:ext>
            </p:extLst>
          </p:nvPr>
        </p:nvGraphicFramePr>
        <p:xfrm>
          <a:off x="300625" y="872374"/>
          <a:ext cx="8626508" cy="5860912"/>
        </p:xfrm>
        <a:graphic>
          <a:graphicData uri="http://schemas.openxmlformats.org/drawingml/2006/table">
            <a:tbl>
              <a:tblPr firstRow="1" firstCol="1" bandRow="1">
                <a:noFill/>
                <a:tableStyleId>{1079FC43-58A6-43DF-9732-329817BF5AB4}</a:tableStyleId>
              </a:tblPr>
              <a:tblGrid>
                <a:gridCol w="2245267">
                  <a:extLst>
                    <a:ext uri="{9D8B030D-6E8A-4147-A177-3AD203B41FA5}">
                      <a16:colId xmlns="" xmlns:a16="http://schemas.microsoft.com/office/drawing/2014/main" val="20000"/>
                    </a:ext>
                  </a:extLst>
                </a:gridCol>
                <a:gridCol w="2138841">
                  <a:extLst>
                    <a:ext uri="{9D8B030D-6E8A-4147-A177-3AD203B41FA5}">
                      <a16:colId xmlns="" xmlns:a16="http://schemas.microsoft.com/office/drawing/2014/main" val="20001"/>
                    </a:ext>
                  </a:extLst>
                </a:gridCol>
                <a:gridCol w="2121200">
                  <a:extLst>
                    <a:ext uri="{9D8B030D-6E8A-4147-A177-3AD203B41FA5}">
                      <a16:colId xmlns="" xmlns:a16="http://schemas.microsoft.com/office/drawing/2014/main" val="20002"/>
                    </a:ext>
                  </a:extLst>
                </a:gridCol>
                <a:gridCol w="2121200">
                  <a:extLst>
                    <a:ext uri="{9D8B030D-6E8A-4147-A177-3AD203B41FA5}">
                      <a16:colId xmlns="" xmlns:a16="http://schemas.microsoft.com/office/drawing/2014/main" val="20003"/>
                    </a:ext>
                  </a:extLst>
                </a:gridCol>
              </a:tblGrid>
              <a:tr h="55765">
                <a:tc>
                  <a:txBody>
                    <a:bodyPr/>
                    <a:lstStyle/>
                    <a:p>
                      <a:pPr marL="0" marR="0" lvl="0" indent="0" algn="l" rtl="0">
                        <a:lnSpc>
                          <a:spcPct val="115000"/>
                        </a:lnSpc>
                        <a:spcBef>
                          <a:spcPts val="0"/>
                        </a:spcBef>
                        <a:spcAft>
                          <a:spcPts val="0"/>
                        </a:spcAft>
                        <a:buClr>
                          <a:srgbClr val="FFFFFF"/>
                        </a:buClr>
                        <a:buSzPts val="1800"/>
                        <a:buFont typeface="Times New Roman"/>
                        <a:buNone/>
                      </a:pPr>
                      <a:r>
                        <a:rPr lang="en-US" sz="1800" b="1" u="sng" strike="noStrike" cap="none" dirty="0">
                          <a:solidFill>
                            <a:schemeClr val="tx1"/>
                          </a:solidFill>
                        </a:rPr>
                        <a:t>District</a:t>
                      </a:r>
                      <a:endParaRPr dirty="0">
                        <a:solidFill>
                          <a:schemeClr val="tx1"/>
                        </a:solidFill>
                      </a:endParaRPr>
                    </a:p>
                  </a:txBody>
                  <a:tcPr marL="0" marR="0" marT="0" marB="0">
                    <a:lnB w="9525" cap="flat" cmpd="sng">
                      <a:solidFill>
                        <a:srgbClr val="FFFFFF"/>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FFFF"/>
                        </a:buClr>
                        <a:buSzPts val="1800"/>
                        <a:buFont typeface="Times New Roman"/>
                        <a:buNone/>
                      </a:pPr>
                      <a:r>
                        <a:rPr lang="en-US" sz="1800" b="1" u="sng" strike="noStrike" cap="none">
                          <a:solidFill>
                            <a:schemeClr val="tx1"/>
                          </a:solidFill>
                        </a:rPr>
                        <a:t>Equalized Val/Pupil</a:t>
                      </a:r>
                      <a:endParaRPr>
                        <a:solidFill>
                          <a:schemeClr val="tx1"/>
                        </a:solidFill>
                      </a:endParaRPr>
                    </a:p>
                  </a:txBody>
                  <a:tcPr marL="0" marR="0" marT="0" marB="0">
                    <a:lnB w="9525" cap="flat" cmpd="sng">
                      <a:solidFill>
                        <a:srgbClr val="FFFFFF"/>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FFFF"/>
                        </a:buClr>
                        <a:buSzPts val="1800"/>
                        <a:buFont typeface="Times New Roman"/>
                        <a:buNone/>
                      </a:pPr>
                      <a:r>
                        <a:rPr lang="en-US" sz="1800" b="1" u="sng" strike="noStrike" cap="none">
                          <a:solidFill>
                            <a:schemeClr val="tx1"/>
                          </a:solidFill>
                        </a:rPr>
                        <a:t>Tax Rate</a:t>
                      </a:r>
                      <a:endParaRPr>
                        <a:solidFill>
                          <a:schemeClr val="tx1"/>
                        </a:solidFill>
                      </a:endParaRPr>
                    </a:p>
                  </a:txBody>
                  <a:tcPr marL="0" marR="0" marT="0" marB="0">
                    <a:lnB w="9525" cap="flat" cmpd="sng">
                      <a:solidFill>
                        <a:srgbClr val="FFFFFF"/>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FFFF"/>
                        </a:buClr>
                        <a:buSzPts val="1800"/>
                        <a:buFont typeface="Times New Roman"/>
                        <a:buNone/>
                      </a:pPr>
                      <a:r>
                        <a:rPr lang="en-US" sz="1800" b="1" u="sng" strike="noStrike" cap="none">
                          <a:solidFill>
                            <a:schemeClr val="tx1"/>
                          </a:solidFill>
                        </a:rPr>
                        <a:t>Spending/Pupil</a:t>
                      </a:r>
                      <a:endParaRPr>
                        <a:solidFill>
                          <a:schemeClr val="tx1"/>
                        </a:solidFill>
                      </a:endParaRPr>
                    </a:p>
                  </a:txBody>
                  <a:tcPr marL="0" marR="0" marT="0" marB="0">
                    <a:lnB w="9525" cap="flat" cmpd="sng">
                      <a:solidFill>
                        <a:srgbClr val="FFFFFF"/>
                      </a:solidFill>
                      <a:prstDash val="solid"/>
                      <a:round/>
                      <a:headEnd type="none" w="sm" len="sm"/>
                      <a:tailEnd type="none" w="sm" len="sm"/>
                    </a:lnB>
                  </a:tcPr>
                </a:tc>
                <a:extLst>
                  <a:ext uri="{0D108BD9-81ED-4DB2-BD59-A6C34878D82A}">
                    <a16:rowId xmlns="" xmlns:a16="http://schemas.microsoft.com/office/drawing/2014/main" val="10000"/>
                  </a:ext>
                </a:extLst>
              </a:tr>
              <a:tr h="431725">
                <a:tc>
                  <a:txBody>
                    <a:bodyPr/>
                    <a:lstStyle/>
                    <a:p>
                      <a:pPr marL="0" marR="0" lvl="0" indent="0" algn="l" rtl="0">
                        <a:lnSpc>
                          <a:spcPct val="115000"/>
                        </a:lnSpc>
                        <a:spcBef>
                          <a:spcPts val="0"/>
                        </a:spcBef>
                        <a:spcAft>
                          <a:spcPts val="0"/>
                        </a:spcAft>
                        <a:buNone/>
                      </a:pPr>
                      <a:r>
                        <a:rPr lang="en-US" sz="2200" dirty="0">
                          <a:solidFill>
                            <a:schemeClr val="tx1"/>
                          </a:solidFill>
                        </a:rPr>
                        <a:t>Berlin</a:t>
                      </a:r>
                      <a:endParaRPr sz="2200" dirty="0">
                        <a:solidFill>
                          <a:schemeClr val="tx1"/>
                        </a:solidFill>
                      </a:endParaRPr>
                    </a:p>
                  </a:txBody>
                  <a:tcPr marL="0" marR="0" marT="0" marB="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200" b="1" dirty="0" smtClean="0">
                          <a:solidFill>
                            <a:schemeClr val="tx1"/>
                          </a:solidFill>
                        </a:rPr>
                        <a:t>         $</a:t>
                      </a:r>
                      <a:r>
                        <a:rPr lang="en-US" sz="2200" b="1" dirty="0">
                          <a:solidFill>
                            <a:schemeClr val="tx1"/>
                          </a:solidFill>
                        </a:rPr>
                        <a:t>325,535</a:t>
                      </a:r>
                      <a:endParaRPr sz="2200" b="1" dirty="0">
                        <a:solidFill>
                          <a:schemeClr val="tx1"/>
                        </a:solidFill>
                      </a:endParaRPr>
                    </a:p>
                  </a:txBody>
                  <a:tcPr marL="0" marR="0" marT="0" marB="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2200" b="1" dirty="0" smtClean="0">
                          <a:solidFill>
                            <a:schemeClr val="tx1"/>
                          </a:solidFill>
                        </a:rPr>
                        <a:t>$18.82</a:t>
                      </a:r>
                      <a:endParaRPr sz="2200" b="1" dirty="0">
                        <a:solidFill>
                          <a:schemeClr val="tx1"/>
                        </a:solidFill>
                      </a:endParaRPr>
                    </a:p>
                  </a:txBody>
                  <a:tcPr marL="0" marR="0" marT="0" marB="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2200" b="1" dirty="0">
                          <a:solidFill>
                            <a:schemeClr val="tx1"/>
                          </a:solidFill>
                        </a:rPr>
                        <a:t>$</a:t>
                      </a:r>
                      <a:r>
                        <a:rPr lang="en-US" sz="2200" b="1" dirty="0" smtClean="0">
                          <a:solidFill>
                            <a:schemeClr val="tx1"/>
                          </a:solidFill>
                        </a:rPr>
                        <a:t>16,679</a:t>
                      </a:r>
                      <a:endParaRPr sz="2200" b="1" dirty="0">
                        <a:solidFill>
                          <a:schemeClr val="tx1"/>
                        </a:solidFill>
                      </a:endParaRPr>
                    </a:p>
                  </a:txBody>
                  <a:tcPr marL="0" marR="0" marT="0" marB="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 xmlns:a16="http://schemas.microsoft.com/office/drawing/2014/main" val="10002"/>
                  </a:ext>
                </a:extLst>
              </a:tr>
              <a:tr h="457050">
                <a:tc>
                  <a:txBody>
                    <a:bodyPr/>
                    <a:lstStyle/>
                    <a:p>
                      <a:pPr marL="0" marR="0" lvl="0" indent="0" algn="l" rtl="0">
                        <a:lnSpc>
                          <a:spcPct val="115000"/>
                        </a:lnSpc>
                        <a:spcBef>
                          <a:spcPts val="0"/>
                        </a:spcBef>
                        <a:spcAft>
                          <a:spcPts val="0"/>
                        </a:spcAft>
                        <a:buClr>
                          <a:srgbClr val="FFFFFF"/>
                        </a:buClr>
                        <a:buSzPts val="1800"/>
                        <a:buFont typeface="Times New Roman"/>
                        <a:buNone/>
                      </a:pPr>
                      <a:r>
                        <a:rPr lang="en-US" sz="2200" b="1" u="none" strike="noStrike" cap="none" dirty="0">
                          <a:solidFill>
                            <a:schemeClr val="tx1"/>
                          </a:solidFill>
                        </a:rPr>
                        <a:t>Claremont</a:t>
                      </a:r>
                      <a:endParaRPr sz="2200" dirty="0">
                        <a:solidFill>
                          <a:schemeClr val="tx1"/>
                        </a:solidFill>
                      </a:endParaRPr>
                    </a:p>
                  </a:txBody>
                  <a:tcPr marL="0" marR="0" marT="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800"/>
                        <a:buFont typeface="Times New Roman"/>
                        <a:buNone/>
                      </a:pPr>
                      <a:r>
                        <a:rPr lang="en-US" sz="2200" b="1" u="none" strike="noStrike" cap="none" dirty="0" smtClean="0">
                          <a:solidFill>
                            <a:schemeClr val="tx1"/>
                          </a:solidFill>
                        </a:rPr>
                        <a:t>         $</a:t>
                      </a:r>
                      <a:r>
                        <a:rPr lang="en-US" sz="2200" b="1" u="none" strike="noStrike" cap="none" dirty="0">
                          <a:solidFill>
                            <a:schemeClr val="tx1"/>
                          </a:solidFill>
                        </a:rPr>
                        <a:t>405,976</a:t>
                      </a:r>
                      <a:endParaRPr sz="2200" dirty="0">
                        <a:solidFill>
                          <a:schemeClr val="tx1"/>
                        </a:solidFill>
                      </a:endParaRPr>
                    </a:p>
                  </a:txBody>
                  <a:tcPr marL="0" marR="0" marT="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800"/>
                        <a:buFont typeface="Times New Roman"/>
                        <a:buNone/>
                      </a:pPr>
                      <a:r>
                        <a:rPr lang="en-US" sz="2200" b="1" u="none" strike="noStrike" cap="none" dirty="0">
                          <a:solidFill>
                            <a:schemeClr val="tx1"/>
                          </a:solidFill>
                        </a:rPr>
                        <a:t>$</a:t>
                      </a:r>
                      <a:r>
                        <a:rPr lang="en-US" sz="2200" b="1" u="none" strike="noStrike" cap="none" dirty="0" smtClean="0">
                          <a:solidFill>
                            <a:schemeClr val="tx1"/>
                          </a:solidFill>
                        </a:rPr>
                        <a:t>24.8</a:t>
                      </a:r>
                      <a:r>
                        <a:rPr lang="en-US" sz="2200" b="1" dirty="0" smtClean="0">
                          <a:solidFill>
                            <a:schemeClr val="tx1"/>
                          </a:solidFill>
                        </a:rPr>
                        <a:t>2</a:t>
                      </a:r>
                      <a:endParaRPr sz="2200" dirty="0">
                        <a:solidFill>
                          <a:schemeClr val="tx1"/>
                        </a:solidFill>
                      </a:endParaRPr>
                    </a:p>
                  </a:txBody>
                  <a:tcPr marL="0" marR="0" marT="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800"/>
                        <a:buFont typeface="Times New Roman"/>
                        <a:buNone/>
                      </a:pPr>
                      <a:r>
                        <a:rPr lang="en-US" sz="2200" b="1" u="none" strike="noStrike" cap="none" dirty="0">
                          <a:solidFill>
                            <a:schemeClr val="tx1"/>
                          </a:solidFill>
                        </a:rPr>
                        <a:t>$</a:t>
                      </a:r>
                      <a:r>
                        <a:rPr lang="en-US" sz="2200" b="1" u="none" strike="noStrike" cap="none" dirty="0" smtClean="0">
                          <a:solidFill>
                            <a:schemeClr val="tx1"/>
                          </a:solidFill>
                        </a:rPr>
                        <a:t>16,4</a:t>
                      </a:r>
                      <a:r>
                        <a:rPr lang="en-US" sz="2200" b="1" dirty="0" smtClean="0">
                          <a:solidFill>
                            <a:schemeClr val="tx1"/>
                          </a:solidFill>
                        </a:rPr>
                        <a:t>75</a:t>
                      </a:r>
                      <a:endParaRPr sz="2200" dirty="0">
                        <a:solidFill>
                          <a:schemeClr val="tx1"/>
                        </a:solidFill>
                      </a:endParaRPr>
                    </a:p>
                  </a:txBody>
                  <a:tcPr marL="0" marR="0" marT="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 xmlns:a16="http://schemas.microsoft.com/office/drawing/2014/main" val="10003"/>
                  </a:ext>
                </a:extLst>
              </a:tr>
              <a:tr h="431725">
                <a:tc>
                  <a:txBody>
                    <a:bodyPr/>
                    <a:lstStyle/>
                    <a:p>
                      <a:pPr marL="0" marR="0" lvl="0" indent="0" algn="l" rtl="0">
                        <a:lnSpc>
                          <a:spcPct val="115000"/>
                        </a:lnSpc>
                        <a:spcBef>
                          <a:spcPts val="0"/>
                        </a:spcBef>
                        <a:spcAft>
                          <a:spcPts val="0"/>
                        </a:spcAft>
                        <a:buClr>
                          <a:srgbClr val="FFFFFF"/>
                        </a:buClr>
                        <a:buSzPts val="1800"/>
                        <a:buFont typeface="Times New Roman"/>
                        <a:buNone/>
                      </a:pPr>
                      <a:r>
                        <a:rPr lang="en-US" sz="2200" b="1" dirty="0" smtClean="0">
                          <a:solidFill>
                            <a:schemeClr val="tx1"/>
                          </a:solidFill>
                        </a:rPr>
                        <a:t>Concord</a:t>
                      </a:r>
                      <a:endParaRPr sz="2200" b="1" dirty="0">
                        <a:solidFill>
                          <a:schemeClr val="tx1"/>
                        </a:solidFill>
                      </a:endParaRPr>
                    </a:p>
                  </a:txBody>
                  <a:tcPr marL="0" marR="0" marT="0" marB="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800"/>
                        <a:buFont typeface="Times New Roman"/>
                        <a:buNone/>
                      </a:pPr>
                      <a:r>
                        <a:rPr lang="en-US" sz="2200" b="1" i="0" u="none" strike="noStrike" cap="none" dirty="0" smtClean="0">
                          <a:solidFill>
                            <a:schemeClr val="tx1"/>
                          </a:solidFill>
                          <a:latin typeface="Times New Roman"/>
                          <a:ea typeface="Times New Roman"/>
                          <a:cs typeface="Times New Roman"/>
                          <a:sym typeface="Times New Roman"/>
                        </a:rPr>
                        <a:t>         $900,409</a:t>
                      </a:r>
                      <a:endParaRPr sz="2200" b="1" dirty="0">
                        <a:solidFill>
                          <a:schemeClr val="tx1"/>
                        </a:solidFill>
                      </a:endParaRPr>
                    </a:p>
                  </a:txBody>
                  <a:tcPr marL="0" marR="0" marT="0" marB="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800"/>
                        <a:buFont typeface="Times New Roman"/>
                        <a:buNone/>
                      </a:pPr>
                      <a:r>
                        <a:rPr lang="en-US" sz="2200" b="1" dirty="0" smtClean="0">
                          <a:solidFill>
                            <a:schemeClr val="tx1"/>
                          </a:solidFill>
                          <a:latin typeface="Times New Roman"/>
                          <a:ea typeface="Times New Roman"/>
                          <a:cs typeface="Times New Roman"/>
                          <a:sym typeface="Times New Roman"/>
                        </a:rPr>
                        <a:t>$13.28</a:t>
                      </a:r>
                      <a:endParaRPr sz="2200" b="1" dirty="0">
                        <a:solidFill>
                          <a:schemeClr val="tx1"/>
                        </a:solidFill>
                      </a:endParaRPr>
                    </a:p>
                  </a:txBody>
                  <a:tcPr marL="0" marR="0" marT="0" marB="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800"/>
                        <a:buFont typeface="Times New Roman"/>
                        <a:buNone/>
                      </a:pPr>
                      <a:r>
                        <a:rPr lang="en-US" sz="2200" b="1" dirty="0" smtClean="0">
                          <a:solidFill>
                            <a:schemeClr val="tx1"/>
                          </a:solidFill>
                        </a:rPr>
                        <a:t>$15,639</a:t>
                      </a:r>
                      <a:endParaRPr sz="2200" b="1" dirty="0">
                        <a:solidFill>
                          <a:schemeClr val="tx1"/>
                        </a:solidFill>
                      </a:endParaRPr>
                    </a:p>
                  </a:txBody>
                  <a:tcPr marL="0" marR="0" marT="0" marB="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r>
              <a:tr h="431725">
                <a:tc>
                  <a:txBody>
                    <a:bodyPr/>
                    <a:lstStyle/>
                    <a:p>
                      <a:pPr marL="0" marR="0" lvl="0" indent="0" algn="l" rtl="0">
                        <a:lnSpc>
                          <a:spcPct val="115000"/>
                        </a:lnSpc>
                        <a:spcBef>
                          <a:spcPts val="0"/>
                        </a:spcBef>
                        <a:spcAft>
                          <a:spcPts val="0"/>
                        </a:spcAft>
                        <a:buClr>
                          <a:srgbClr val="FFFFFF"/>
                        </a:buClr>
                        <a:buSzPts val="1800"/>
                        <a:buFont typeface="Times New Roman"/>
                        <a:buNone/>
                      </a:pPr>
                      <a:r>
                        <a:rPr lang="en-US" sz="2200" b="1" dirty="0" smtClean="0">
                          <a:solidFill>
                            <a:schemeClr val="tx1"/>
                          </a:solidFill>
                        </a:rPr>
                        <a:t>Derry</a:t>
                      </a:r>
                      <a:endParaRPr sz="2200" b="1" dirty="0">
                        <a:solidFill>
                          <a:schemeClr val="tx1"/>
                        </a:solidFill>
                      </a:endParaRPr>
                    </a:p>
                  </a:txBody>
                  <a:tcPr marL="0" marR="0" marT="0" marB="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800"/>
                        <a:buFont typeface="Times New Roman"/>
                        <a:buNone/>
                      </a:pPr>
                      <a:r>
                        <a:rPr lang="en-US" sz="2200" b="1" i="0" u="none" strike="noStrike" cap="none" dirty="0" smtClean="0">
                          <a:solidFill>
                            <a:schemeClr val="tx1"/>
                          </a:solidFill>
                          <a:latin typeface="Times New Roman"/>
                          <a:ea typeface="Times New Roman"/>
                          <a:cs typeface="Times New Roman"/>
                          <a:sym typeface="Times New Roman"/>
                        </a:rPr>
                        <a:t>         $632,071</a:t>
                      </a:r>
                      <a:endParaRPr sz="2200" b="1" dirty="0">
                        <a:solidFill>
                          <a:schemeClr val="tx1"/>
                        </a:solidFill>
                      </a:endParaRPr>
                    </a:p>
                  </a:txBody>
                  <a:tcPr marL="0" marR="0" marT="0" marB="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800"/>
                        <a:buFont typeface="Times New Roman"/>
                        <a:buNone/>
                      </a:pPr>
                      <a:r>
                        <a:rPr lang="en-US" sz="2200" b="1" dirty="0" smtClean="0">
                          <a:solidFill>
                            <a:schemeClr val="tx1"/>
                          </a:solidFill>
                          <a:latin typeface="Times New Roman"/>
                          <a:ea typeface="Times New Roman"/>
                          <a:cs typeface="Times New Roman"/>
                          <a:sym typeface="Times New Roman"/>
                        </a:rPr>
                        <a:t>$16.94</a:t>
                      </a:r>
                      <a:endParaRPr sz="2200" b="1" dirty="0">
                        <a:solidFill>
                          <a:schemeClr val="tx1"/>
                        </a:solidFill>
                      </a:endParaRPr>
                    </a:p>
                  </a:txBody>
                  <a:tcPr marL="0" marR="0" marT="0" marB="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800"/>
                        <a:buFont typeface="Times New Roman"/>
                        <a:buNone/>
                      </a:pPr>
                      <a:r>
                        <a:rPr lang="en-US" sz="2200" b="1" dirty="0" smtClean="0">
                          <a:solidFill>
                            <a:schemeClr val="tx1"/>
                          </a:solidFill>
                        </a:rPr>
                        <a:t>$15,014</a:t>
                      </a:r>
                      <a:endParaRPr sz="2200" b="1" dirty="0">
                        <a:solidFill>
                          <a:schemeClr val="tx1"/>
                        </a:solidFill>
                      </a:endParaRPr>
                    </a:p>
                  </a:txBody>
                  <a:tcPr marL="0" marR="0" marT="0" marB="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r>
              <a:tr h="431725">
                <a:tc>
                  <a:txBody>
                    <a:bodyPr/>
                    <a:lstStyle/>
                    <a:p>
                      <a:pPr marL="0" lvl="0" indent="0" algn="l" rtl="0">
                        <a:lnSpc>
                          <a:spcPct val="115000"/>
                        </a:lnSpc>
                        <a:spcBef>
                          <a:spcPts val="0"/>
                        </a:spcBef>
                        <a:spcAft>
                          <a:spcPts val="0"/>
                        </a:spcAft>
                        <a:buClr>
                          <a:schemeClr val="lt1"/>
                        </a:buClr>
                        <a:buSzPts val="1800"/>
                        <a:buFont typeface="Times New Roman"/>
                        <a:buNone/>
                      </a:pPr>
                      <a:r>
                        <a:rPr lang="en-US" sz="2200" dirty="0" smtClean="0">
                          <a:solidFill>
                            <a:schemeClr val="tx1"/>
                          </a:solidFill>
                        </a:rPr>
                        <a:t>Hopkinton</a:t>
                      </a:r>
                      <a:endParaRPr sz="2200" dirty="0">
                        <a:solidFill>
                          <a:schemeClr val="tx1"/>
                        </a:solidFill>
                      </a:endParaRPr>
                    </a:p>
                  </a:txBody>
                  <a:tcPr marL="0" marR="0" marT="0" marB="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800"/>
                        <a:buFont typeface="Times New Roman"/>
                        <a:buNone/>
                      </a:pPr>
                      <a:r>
                        <a:rPr lang="en-US" sz="2200" b="1" dirty="0" smtClean="0">
                          <a:solidFill>
                            <a:schemeClr val="tx1"/>
                          </a:solidFill>
                        </a:rPr>
                        <a:t>  $739,329</a:t>
                      </a:r>
                      <a:endParaRPr sz="2200" b="1" dirty="0">
                        <a:solidFill>
                          <a:schemeClr val="tx1"/>
                        </a:solidFill>
                      </a:endParaRPr>
                    </a:p>
                  </a:txBody>
                  <a:tcPr marL="0" marR="0" marT="0" marB="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800"/>
                        <a:buFont typeface="Times New Roman"/>
                        <a:buNone/>
                      </a:pPr>
                      <a:r>
                        <a:rPr lang="en-US" sz="2200" b="1" dirty="0" smtClean="0">
                          <a:solidFill>
                            <a:schemeClr val="tx1"/>
                          </a:solidFill>
                        </a:rPr>
                        <a:t>$21,18</a:t>
                      </a:r>
                      <a:endParaRPr sz="2200" b="1" dirty="0">
                        <a:solidFill>
                          <a:schemeClr val="tx1"/>
                        </a:solidFill>
                      </a:endParaRPr>
                    </a:p>
                  </a:txBody>
                  <a:tcPr marL="0" marR="0" marT="0" marB="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800"/>
                        <a:buFont typeface="Times New Roman"/>
                        <a:buNone/>
                      </a:pPr>
                      <a:r>
                        <a:rPr lang="en-US" sz="2200" b="1" dirty="0" smtClean="0">
                          <a:solidFill>
                            <a:schemeClr val="tx1"/>
                          </a:solidFill>
                        </a:rPr>
                        <a:t>$17,265</a:t>
                      </a:r>
                      <a:endParaRPr sz="2200" b="1" dirty="0">
                        <a:solidFill>
                          <a:schemeClr val="tx1"/>
                        </a:solidFill>
                      </a:endParaRPr>
                    </a:p>
                  </a:txBody>
                  <a:tcPr marL="0" marR="0" marT="0" marB="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r>
              <a:tr h="431725">
                <a:tc>
                  <a:txBody>
                    <a:bodyPr/>
                    <a:lstStyle/>
                    <a:p>
                      <a:pPr marL="0" lvl="0" indent="0" algn="l" rtl="0">
                        <a:lnSpc>
                          <a:spcPct val="115000"/>
                        </a:lnSpc>
                        <a:spcBef>
                          <a:spcPts val="0"/>
                        </a:spcBef>
                        <a:spcAft>
                          <a:spcPts val="0"/>
                        </a:spcAft>
                        <a:buClr>
                          <a:schemeClr val="lt1"/>
                        </a:buClr>
                        <a:buSzPts val="1800"/>
                        <a:buFont typeface="Times New Roman"/>
                        <a:buNone/>
                      </a:pPr>
                      <a:r>
                        <a:rPr lang="en-US" sz="2200" dirty="0">
                          <a:solidFill>
                            <a:schemeClr val="tx1"/>
                          </a:solidFill>
                        </a:rPr>
                        <a:t>Manchester</a:t>
                      </a:r>
                      <a:endParaRPr sz="2200" dirty="0">
                        <a:solidFill>
                          <a:schemeClr val="tx1"/>
                        </a:solidFill>
                      </a:endParaRPr>
                    </a:p>
                  </a:txBody>
                  <a:tcPr marL="0" marR="0" marT="0" marB="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800"/>
                        <a:buFont typeface="Times New Roman"/>
                        <a:buNone/>
                      </a:pPr>
                      <a:r>
                        <a:rPr lang="en-US" sz="2200" b="1" dirty="0" smtClean="0">
                          <a:solidFill>
                            <a:schemeClr val="tx1"/>
                          </a:solidFill>
                        </a:rPr>
                        <a:t>         $</a:t>
                      </a:r>
                      <a:r>
                        <a:rPr lang="en-US" sz="2200" b="1" dirty="0">
                          <a:solidFill>
                            <a:schemeClr val="tx1"/>
                          </a:solidFill>
                        </a:rPr>
                        <a:t>724,178</a:t>
                      </a:r>
                      <a:endParaRPr sz="2200" dirty="0">
                        <a:solidFill>
                          <a:schemeClr val="tx1"/>
                        </a:solidFill>
                      </a:endParaRPr>
                    </a:p>
                  </a:txBody>
                  <a:tcPr marL="0" marR="0" marT="0" marB="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800"/>
                        <a:buFont typeface="Times New Roman"/>
                        <a:buNone/>
                      </a:pPr>
                      <a:r>
                        <a:rPr lang="en-US" sz="2200" b="1" dirty="0" smtClean="0">
                          <a:solidFill>
                            <a:schemeClr val="tx1"/>
                          </a:solidFill>
                        </a:rPr>
                        <a:t>  $9.85</a:t>
                      </a:r>
                      <a:endParaRPr sz="2200" dirty="0">
                        <a:solidFill>
                          <a:schemeClr val="tx1"/>
                        </a:solidFill>
                      </a:endParaRPr>
                    </a:p>
                  </a:txBody>
                  <a:tcPr marL="0" marR="0" marT="0" marB="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800"/>
                        <a:buFont typeface="Times New Roman"/>
                        <a:buNone/>
                      </a:pPr>
                      <a:r>
                        <a:rPr lang="en-US" sz="2200" b="1" dirty="0">
                          <a:solidFill>
                            <a:schemeClr val="tx1"/>
                          </a:solidFill>
                        </a:rPr>
                        <a:t>$</a:t>
                      </a:r>
                      <a:r>
                        <a:rPr lang="en-US" sz="2200" b="1" dirty="0" smtClean="0">
                          <a:solidFill>
                            <a:schemeClr val="tx1"/>
                          </a:solidFill>
                        </a:rPr>
                        <a:t>12,024</a:t>
                      </a:r>
                      <a:endParaRPr sz="2200" dirty="0">
                        <a:solidFill>
                          <a:schemeClr val="tx1"/>
                        </a:solidFill>
                      </a:endParaRPr>
                    </a:p>
                  </a:txBody>
                  <a:tcPr marL="0" marR="0" marT="0" marB="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 xmlns:a16="http://schemas.microsoft.com/office/drawing/2014/main" val="10006"/>
                  </a:ext>
                </a:extLst>
              </a:tr>
              <a:tr h="431725">
                <a:tc>
                  <a:txBody>
                    <a:bodyPr/>
                    <a:lstStyle/>
                    <a:p>
                      <a:pPr marL="0" marR="0" lvl="0" indent="0" algn="l" rtl="0">
                        <a:lnSpc>
                          <a:spcPct val="115000"/>
                        </a:lnSpc>
                        <a:spcBef>
                          <a:spcPts val="0"/>
                        </a:spcBef>
                        <a:spcAft>
                          <a:spcPts val="0"/>
                        </a:spcAft>
                        <a:buClr>
                          <a:srgbClr val="FFFFFF"/>
                        </a:buClr>
                        <a:buSzPts val="1800"/>
                        <a:buFont typeface="Times New Roman"/>
                        <a:buNone/>
                      </a:pPr>
                      <a:r>
                        <a:rPr lang="en-US" sz="2200" b="1" i="0" u="none" strike="noStrike" cap="none" dirty="0" smtClean="0">
                          <a:solidFill>
                            <a:schemeClr val="tx1"/>
                          </a:solidFill>
                        </a:rPr>
                        <a:t>Moultonb</a:t>
                      </a:r>
                      <a:r>
                        <a:rPr lang="en-US" sz="2200" i="0" dirty="0" smtClean="0">
                          <a:solidFill>
                            <a:schemeClr val="tx1"/>
                          </a:solidFill>
                        </a:rPr>
                        <a:t>orough</a:t>
                      </a:r>
                      <a:endParaRPr sz="2200" i="0" dirty="0">
                        <a:solidFill>
                          <a:schemeClr val="tx1"/>
                        </a:solidFill>
                      </a:endParaRPr>
                    </a:p>
                  </a:txBody>
                  <a:tcPr marL="0" marR="0" marT="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800"/>
                        <a:buFont typeface="Times New Roman"/>
                        <a:buNone/>
                      </a:pPr>
                      <a:r>
                        <a:rPr lang="en-US" sz="2200" b="1" i="0" u="none" strike="noStrike" cap="none" dirty="0" smtClean="0">
                          <a:solidFill>
                            <a:schemeClr val="tx1"/>
                          </a:solidFill>
                        </a:rPr>
                        <a:t>      $</a:t>
                      </a:r>
                      <a:r>
                        <a:rPr lang="en-US" sz="2200" b="1" i="0" u="none" strike="noStrike" cap="none" dirty="0">
                          <a:solidFill>
                            <a:schemeClr val="tx1"/>
                          </a:solidFill>
                        </a:rPr>
                        <a:t>6,731,382</a:t>
                      </a:r>
                      <a:endParaRPr sz="2200" i="0" dirty="0">
                        <a:solidFill>
                          <a:schemeClr val="tx1"/>
                        </a:solidFill>
                      </a:endParaRPr>
                    </a:p>
                  </a:txBody>
                  <a:tcPr marL="0" marR="0" marT="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800"/>
                        <a:buFont typeface="Times New Roman"/>
                        <a:buNone/>
                      </a:pPr>
                      <a:r>
                        <a:rPr lang="en-US" sz="2200" b="1" i="0" u="none" strike="noStrike" cap="none" dirty="0" smtClean="0">
                          <a:solidFill>
                            <a:schemeClr val="tx1"/>
                          </a:solidFill>
                        </a:rPr>
                        <a:t> $4.06</a:t>
                      </a:r>
                      <a:endParaRPr sz="2200" i="0" dirty="0">
                        <a:solidFill>
                          <a:schemeClr val="tx1"/>
                        </a:solidFill>
                      </a:endParaRPr>
                    </a:p>
                  </a:txBody>
                  <a:tcPr marL="0" marR="0" marT="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800"/>
                        <a:buFont typeface="Times New Roman"/>
                        <a:buNone/>
                      </a:pPr>
                      <a:r>
                        <a:rPr lang="en-US" sz="2200" b="1" i="0" u="none" strike="noStrike" cap="none" dirty="0">
                          <a:solidFill>
                            <a:schemeClr val="tx1"/>
                          </a:solidFill>
                        </a:rPr>
                        <a:t>$</a:t>
                      </a:r>
                      <a:r>
                        <a:rPr lang="en-US" sz="2200" b="1" i="0" u="none" strike="noStrike" cap="none" dirty="0" smtClean="0">
                          <a:solidFill>
                            <a:schemeClr val="tx1"/>
                          </a:solidFill>
                        </a:rPr>
                        <a:t>25,4</a:t>
                      </a:r>
                      <a:r>
                        <a:rPr lang="en-US" sz="2200" b="1" i="0" dirty="0" smtClean="0">
                          <a:solidFill>
                            <a:schemeClr val="tx1"/>
                          </a:solidFill>
                        </a:rPr>
                        <a:t>29</a:t>
                      </a:r>
                      <a:endParaRPr sz="2200" i="0" dirty="0">
                        <a:solidFill>
                          <a:schemeClr val="tx1"/>
                        </a:solidFill>
                      </a:endParaRPr>
                    </a:p>
                  </a:txBody>
                  <a:tcPr marL="0" marR="0" marT="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 xmlns:a16="http://schemas.microsoft.com/office/drawing/2014/main" val="10007"/>
                  </a:ext>
                </a:extLst>
              </a:tr>
              <a:tr h="431725">
                <a:tc>
                  <a:txBody>
                    <a:bodyPr/>
                    <a:lstStyle/>
                    <a:p>
                      <a:pPr marL="0" marR="0" lvl="0" indent="0" algn="l" rtl="0">
                        <a:lnSpc>
                          <a:spcPct val="115000"/>
                        </a:lnSpc>
                        <a:spcBef>
                          <a:spcPts val="0"/>
                        </a:spcBef>
                        <a:spcAft>
                          <a:spcPts val="0"/>
                        </a:spcAft>
                        <a:buNone/>
                      </a:pPr>
                      <a:r>
                        <a:rPr lang="en-US" sz="2200" b="1" i="0" u="none" strike="noStrike" cap="none" dirty="0" smtClean="0">
                          <a:solidFill>
                            <a:schemeClr val="tx1"/>
                          </a:solidFill>
                        </a:rPr>
                        <a:t>New London</a:t>
                      </a:r>
                      <a:endParaRPr sz="2200" b="1" i="0" u="none" strike="noStrike" cap="none" dirty="0">
                        <a:solidFill>
                          <a:schemeClr val="tx1"/>
                        </a:solidFill>
                      </a:endParaRPr>
                    </a:p>
                  </a:txBody>
                  <a:tcPr marL="0" marR="0" marT="0" marB="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200" b="1" i="0" u="none" strike="noStrike" cap="none" baseline="0" dirty="0" smtClean="0">
                          <a:solidFill>
                            <a:schemeClr val="tx1"/>
                          </a:solidFill>
                        </a:rPr>
                        <a:t>      </a:t>
                      </a:r>
                      <a:r>
                        <a:rPr lang="en-US" sz="2200" b="1" i="0" u="none" strike="noStrike" cap="none" dirty="0" smtClean="0">
                          <a:solidFill>
                            <a:schemeClr val="tx1"/>
                          </a:solidFill>
                        </a:rPr>
                        <a:t>$4,943,042</a:t>
                      </a:r>
                      <a:endParaRPr sz="2200" b="1" i="0" u="none" strike="noStrike" cap="none" dirty="0">
                        <a:solidFill>
                          <a:schemeClr val="tx1"/>
                        </a:solidFill>
                      </a:endParaRPr>
                    </a:p>
                  </a:txBody>
                  <a:tcPr marL="0" marR="0" marT="0" marB="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2200" b="1" i="0" u="none" strike="noStrike" cap="none" dirty="0" smtClean="0">
                          <a:solidFill>
                            <a:schemeClr val="tx1"/>
                          </a:solidFill>
                        </a:rPr>
                        <a:t>  $8.42</a:t>
                      </a:r>
                      <a:endParaRPr sz="2200" b="1" i="0" u="none" strike="noStrike" cap="none" dirty="0">
                        <a:solidFill>
                          <a:schemeClr val="tx1"/>
                        </a:solidFill>
                      </a:endParaRPr>
                    </a:p>
                  </a:txBody>
                  <a:tcPr marL="0" marR="0" marT="0" marB="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2200" b="1" i="0" u="none" strike="noStrike" cap="none" dirty="0" smtClean="0">
                          <a:solidFill>
                            <a:schemeClr val="tx1"/>
                          </a:solidFill>
                        </a:rPr>
                        <a:t>$19,122*</a:t>
                      </a:r>
                      <a:endParaRPr sz="2200" b="1" i="0" u="none" strike="noStrike" cap="none" dirty="0">
                        <a:solidFill>
                          <a:schemeClr val="tx1"/>
                        </a:solidFill>
                      </a:endParaRPr>
                    </a:p>
                  </a:txBody>
                  <a:tcPr marL="0" marR="0" marT="0" marB="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r>
              <a:tr h="431725">
                <a:tc>
                  <a:txBody>
                    <a:bodyPr/>
                    <a:lstStyle/>
                    <a:p>
                      <a:pPr marL="0" marR="0" lvl="0" indent="0" algn="l" rtl="0">
                        <a:lnSpc>
                          <a:spcPct val="115000"/>
                        </a:lnSpc>
                        <a:spcBef>
                          <a:spcPts val="0"/>
                        </a:spcBef>
                        <a:spcAft>
                          <a:spcPts val="0"/>
                        </a:spcAft>
                        <a:buNone/>
                      </a:pPr>
                      <a:r>
                        <a:rPr lang="en-US" sz="2200" i="0" dirty="0">
                          <a:solidFill>
                            <a:schemeClr val="tx1"/>
                          </a:solidFill>
                        </a:rPr>
                        <a:t>Pittsfield</a:t>
                      </a:r>
                      <a:endParaRPr sz="2200" b="1" i="0" u="none" strike="noStrike" cap="none" dirty="0">
                        <a:solidFill>
                          <a:schemeClr val="tx1"/>
                        </a:solidFill>
                      </a:endParaRPr>
                    </a:p>
                  </a:txBody>
                  <a:tcPr marL="0" marR="0" marT="0" marB="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200" b="1" i="0" dirty="0" smtClean="0">
                          <a:solidFill>
                            <a:schemeClr val="tx1"/>
                          </a:solidFill>
                        </a:rPr>
                        <a:t>         $</a:t>
                      </a:r>
                      <a:r>
                        <a:rPr lang="en-US" sz="2200" b="1" i="0" dirty="0">
                          <a:solidFill>
                            <a:schemeClr val="tx1"/>
                          </a:solidFill>
                        </a:rPr>
                        <a:t>469,334</a:t>
                      </a:r>
                      <a:endParaRPr sz="2200" b="1" i="0" u="none" strike="noStrike" cap="none" dirty="0">
                        <a:solidFill>
                          <a:schemeClr val="tx1"/>
                        </a:solidFill>
                      </a:endParaRPr>
                    </a:p>
                  </a:txBody>
                  <a:tcPr marL="0" marR="0" marT="0" marB="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2200" b="1" i="0" dirty="0" smtClean="0">
                          <a:solidFill>
                            <a:schemeClr val="tx1"/>
                          </a:solidFill>
                        </a:rPr>
                        <a:t>$19.83</a:t>
                      </a:r>
                      <a:endParaRPr sz="2200" b="1" i="0" u="none" strike="noStrike" cap="none" dirty="0">
                        <a:solidFill>
                          <a:schemeClr val="tx1"/>
                        </a:solidFill>
                      </a:endParaRPr>
                    </a:p>
                  </a:txBody>
                  <a:tcPr marL="0" marR="0" marT="0" marB="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2200" b="1" i="0" dirty="0">
                          <a:solidFill>
                            <a:schemeClr val="tx1"/>
                          </a:solidFill>
                        </a:rPr>
                        <a:t>$</a:t>
                      </a:r>
                      <a:r>
                        <a:rPr lang="en-US" sz="2200" b="1" i="0" dirty="0" smtClean="0">
                          <a:solidFill>
                            <a:schemeClr val="tx1"/>
                          </a:solidFill>
                        </a:rPr>
                        <a:t>16,161</a:t>
                      </a:r>
                      <a:endParaRPr sz="2200" b="1" i="0" u="none" strike="noStrike" cap="none" dirty="0">
                        <a:solidFill>
                          <a:schemeClr val="tx1"/>
                        </a:solidFill>
                      </a:endParaRPr>
                    </a:p>
                  </a:txBody>
                  <a:tcPr marL="0" marR="0" marT="0" marB="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 xmlns:a16="http://schemas.microsoft.com/office/drawing/2014/main" val="10009"/>
                  </a:ext>
                </a:extLst>
              </a:tr>
              <a:tr h="431725">
                <a:tc>
                  <a:txBody>
                    <a:bodyPr/>
                    <a:lstStyle/>
                    <a:p>
                      <a:pPr marL="0" marR="0" lvl="0" indent="0" algn="l" rtl="0">
                        <a:lnSpc>
                          <a:spcPct val="115000"/>
                        </a:lnSpc>
                        <a:spcBef>
                          <a:spcPts val="0"/>
                        </a:spcBef>
                        <a:spcAft>
                          <a:spcPts val="0"/>
                        </a:spcAft>
                        <a:buClr>
                          <a:srgbClr val="FFFFFF"/>
                        </a:buClr>
                        <a:buSzPts val="1800"/>
                        <a:buFont typeface="Times New Roman"/>
                        <a:buNone/>
                      </a:pPr>
                      <a:r>
                        <a:rPr lang="en-US" sz="2200" b="1" i="0" u="none" strike="noStrike" cap="none" dirty="0">
                          <a:solidFill>
                            <a:schemeClr val="tx1"/>
                          </a:solidFill>
                        </a:rPr>
                        <a:t>Portsmouth</a:t>
                      </a:r>
                      <a:endParaRPr sz="2200" i="0" dirty="0">
                        <a:solidFill>
                          <a:schemeClr val="tx1"/>
                        </a:solidFill>
                      </a:endParaRPr>
                    </a:p>
                  </a:txBody>
                  <a:tcPr marL="0" marR="0" marT="0" marB="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800"/>
                        <a:buFont typeface="Times New Roman"/>
                        <a:buNone/>
                      </a:pPr>
                      <a:r>
                        <a:rPr lang="en-US" sz="2200" b="1" i="0" u="none" strike="noStrike" cap="none" dirty="0" smtClean="0">
                          <a:solidFill>
                            <a:schemeClr val="tx1"/>
                          </a:solidFill>
                        </a:rPr>
                        <a:t> </a:t>
                      </a:r>
                      <a:r>
                        <a:rPr lang="en-US" sz="2200" b="1" i="0" u="none" strike="noStrike" cap="none" baseline="0" dirty="0" smtClean="0">
                          <a:solidFill>
                            <a:schemeClr val="tx1"/>
                          </a:solidFill>
                        </a:rPr>
                        <a:t>     </a:t>
                      </a:r>
                      <a:r>
                        <a:rPr lang="en-US" sz="2200" b="1" i="0" u="none" strike="noStrike" cap="none" dirty="0" smtClean="0">
                          <a:solidFill>
                            <a:schemeClr val="tx1"/>
                          </a:solidFill>
                        </a:rPr>
                        <a:t>$</a:t>
                      </a:r>
                      <a:r>
                        <a:rPr lang="en-US" sz="2200" b="1" i="0" u="none" strike="noStrike" cap="none" dirty="0">
                          <a:solidFill>
                            <a:schemeClr val="tx1"/>
                          </a:solidFill>
                        </a:rPr>
                        <a:t>2,630,274</a:t>
                      </a:r>
                      <a:endParaRPr sz="2200" i="0" dirty="0">
                        <a:solidFill>
                          <a:schemeClr val="tx1"/>
                        </a:solidFill>
                      </a:endParaRPr>
                    </a:p>
                  </a:txBody>
                  <a:tcPr marL="0" marR="0" marT="0" marB="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800"/>
                        <a:buFont typeface="Times New Roman"/>
                        <a:buNone/>
                      </a:pPr>
                      <a:r>
                        <a:rPr lang="en-US" sz="2200" b="1" i="0" u="none" strike="noStrike" cap="none" dirty="0" smtClean="0">
                          <a:solidFill>
                            <a:schemeClr val="tx1"/>
                          </a:solidFill>
                        </a:rPr>
                        <a:t> $6.60</a:t>
                      </a:r>
                      <a:endParaRPr sz="2200" i="0" dirty="0">
                        <a:solidFill>
                          <a:schemeClr val="tx1"/>
                        </a:solidFill>
                      </a:endParaRPr>
                    </a:p>
                  </a:txBody>
                  <a:tcPr marL="0" marR="0" marT="0" marB="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800"/>
                        <a:buFont typeface="Times New Roman"/>
                        <a:buNone/>
                      </a:pPr>
                      <a:r>
                        <a:rPr lang="en-US" sz="2200" b="1" i="0" u="none" strike="noStrike" cap="none" dirty="0">
                          <a:solidFill>
                            <a:schemeClr val="tx1"/>
                          </a:solidFill>
                        </a:rPr>
                        <a:t>$</a:t>
                      </a:r>
                      <a:r>
                        <a:rPr lang="en-US" sz="2200" b="1" i="0" u="none" strike="noStrike" cap="none" dirty="0" smtClean="0">
                          <a:solidFill>
                            <a:schemeClr val="tx1"/>
                          </a:solidFill>
                        </a:rPr>
                        <a:t>18,346</a:t>
                      </a:r>
                      <a:endParaRPr sz="2200" i="0" dirty="0">
                        <a:solidFill>
                          <a:schemeClr val="tx1"/>
                        </a:solidFill>
                      </a:endParaRPr>
                    </a:p>
                  </a:txBody>
                  <a:tcPr marL="0" marR="0" marT="0" marB="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 xmlns:a16="http://schemas.microsoft.com/office/drawing/2014/main" val="10010"/>
                  </a:ext>
                </a:extLst>
              </a:tr>
              <a:tr h="431725">
                <a:tc>
                  <a:txBody>
                    <a:bodyPr/>
                    <a:lstStyle/>
                    <a:p>
                      <a:pPr marL="0" marR="0" lvl="0" indent="0" algn="l" rtl="0">
                        <a:lnSpc>
                          <a:spcPct val="115000"/>
                        </a:lnSpc>
                        <a:spcBef>
                          <a:spcPts val="0"/>
                        </a:spcBef>
                        <a:spcAft>
                          <a:spcPts val="0"/>
                        </a:spcAft>
                        <a:buClr>
                          <a:srgbClr val="FFFFFF"/>
                        </a:buClr>
                        <a:buSzPts val="1800"/>
                        <a:buFont typeface="Times New Roman"/>
                        <a:buNone/>
                      </a:pPr>
                      <a:r>
                        <a:rPr lang="en-US" sz="2200" i="0" dirty="0" smtClean="0">
                          <a:solidFill>
                            <a:schemeClr val="tx1"/>
                          </a:solidFill>
                        </a:rPr>
                        <a:t>Warner</a:t>
                      </a:r>
                      <a:endParaRPr sz="2200" i="0" dirty="0">
                        <a:solidFill>
                          <a:schemeClr val="tx1"/>
                        </a:solidFill>
                      </a:endParaRPr>
                    </a:p>
                  </a:txBody>
                  <a:tcPr marL="0" marR="0" marT="0" marB="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19050" cap="flat" cmpd="sng" algn="ctr">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800"/>
                        <a:buFont typeface="Times New Roman"/>
                        <a:buNone/>
                      </a:pPr>
                      <a:r>
                        <a:rPr lang="en-US" sz="2200" b="1" i="0" dirty="0" smtClean="0">
                          <a:solidFill>
                            <a:schemeClr val="tx1"/>
                          </a:solidFill>
                        </a:rPr>
                        <a:t>         $774,894</a:t>
                      </a:r>
                      <a:endParaRPr sz="2200" b="1" i="0" dirty="0">
                        <a:solidFill>
                          <a:schemeClr val="tx1"/>
                        </a:solidFill>
                      </a:endParaRPr>
                    </a:p>
                  </a:txBody>
                  <a:tcPr marL="0" marR="0" marT="0" marB="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19050" cap="flat" cmpd="sng" algn="ctr">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800"/>
                        <a:buFont typeface="Times New Roman"/>
                        <a:buNone/>
                      </a:pPr>
                      <a:r>
                        <a:rPr lang="en-US" sz="2200" b="1" i="0" dirty="0" smtClean="0">
                          <a:solidFill>
                            <a:schemeClr val="tx1"/>
                          </a:solidFill>
                        </a:rPr>
                        <a:t>$16.33</a:t>
                      </a:r>
                      <a:endParaRPr sz="2200" b="1" i="0" dirty="0">
                        <a:solidFill>
                          <a:schemeClr val="tx1"/>
                        </a:solidFill>
                      </a:endParaRPr>
                    </a:p>
                  </a:txBody>
                  <a:tcPr marL="0" marR="0" marT="0" marB="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19050" cap="flat" cmpd="sng" algn="ctr">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800"/>
                        <a:buFont typeface="Times New Roman"/>
                        <a:buNone/>
                      </a:pPr>
                      <a:r>
                        <a:rPr lang="en-US" sz="2200" b="1" i="0" dirty="0" smtClean="0">
                          <a:solidFill>
                            <a:schemeClr val="tx1"/>
                          </a:solidFill>
                        </a:rPr>
                        <a:t>$19,122*</a:t>
                      </a:r>
                      <a:endParaRPr sz="2200" b="1" i="0" dirty="0">
                        <a:solidFill>
                          <a:schemeClr val="tx1"/>
                        </a:solidFill>
                      </a:endParaRPr>
                    </a:p>
                  </a:txBody>
                  <a:tcPr marL="0" marR="0" marT="0" marB="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lgn="ctr">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r>
              <a:tr h="505758">
                <a:tc>
                  <a:txBody>
                    <a:bodyPr/>
                    <a:lstStyle/>
                    <a:p>
                      <a:pPr marL="0" marR="0" lvl="0" indent="0" algn="l" defTabSz="914400" rtl="0" eaLnBrk="1" fontAlgn="auto" latinLnBrk="0" hangingPunct="1">
                        <a:lnSpc>
                          <a:spcPct val="115000"/>
                        </a:lnSpc>
                        <a:spcBef>
                          <a:spcPts val="0"/>
                        </a:spcBef>
                        <a:spcAft>
                          <a:spcPts val="0"/>
                        </a:spcAft>
                        <a:buClr>
                          <a:srgbClr val="FFFFFF"/>
                        </a:buClr>
                        <a:buSzPts val="1800"/>
                        <a:buFont typeface="Times New Roman"/>
                        <a:buNone/>
                        <a:tabLst/>
                        <a:defRPr/>
                      </a:pPr>
                      <a:r>
                        <a:rPr lang="en-US" sz="2200" b="1" u="none" strike="noStrike" cap="none" baseline="0" dirty="0" smtClean="0">
                          <a:solidFill>
                            <a:schemeClr val="tx1"/>
                          </a:solidFill>
                        </a:rPr>
                        <a:t>State Average</a:t>
                      </a:r>
                    </a:p>
                    <a:p>
                      <a:pPr marL="0" marR="0" lvl="0" indent="0" algn="l" rtl="0">
                        <a:lnSpc>
                          <a:spcPct val="115000"/>
                        </a:lnSpc>
                        <a:spcBef>
                          <a:spcPts val="0"/>
                        </a:spcBef>
                        <a:spcAft>
                          <a:spcPts val="0"/>
                        </a:spcAft>
                        <a:buClr>
                          <a:srgbClr val="FFFFFF"/>
                        </a:buClr>
                        <a:buSzPts val="1800"/>
                        <a:buFont typeface="Times New Roman"/>
                        <a:buNone/>
                      </a:pPr>
                      <a:endParaRPr lang="en-US" sz="1800" b="1" u="none" strike="noStrike" cap="none" dirty="0" smtClean="0">
                        <a:solidFill>
                          <a:schemeClr val="tx1"/>
                        </a:solidFill>
                      </a:endParaRPr>
                    </a:p>
                  </a:txBody>
                  <a:tcPr marL="0" marR="0" marT="0" marB="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19050"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
                          <a:schemeClr val="dk1"/>
                        </a:buClr>
                        <a:buSzPts val="1800"/>
                        <a:buFont typeface="Times New Roman"/>
                        <a:buNone/>
                        <a:tabLst/>
                        <a:defRPr/>
                      </a:pPr>
                      <a:r>
                        <a:rPr lang="en-US" sz="2200" b="1" u="none" strike="noStrike" cap="none" dirty="0" smtClean="0">
                          <a:solidFill>
                            <a:schemeClr val="tx1"/>
                          </a:solidFill>
                        </a:rPr>
                        <a:t>      $</a:t>
                      </a:r>
                      <a:r>
                        <a:rPr lang="en-US" sz="2200" b="1" u="none" strike="noStrike" cap="none" baseline="0" dirty="0" smtClean="0">
                          <a:solidFill>
                            <a:schemeClr val="tx1"/>
                          </a:solidFill>
                        </a:rPr>
                        <a:t>1,043,647</a:t>
                      </a:r>
                    </a:p>
                    <a:p>
                      <a:pPr marL="0" marR="0" lvl="0" indent="0" algn="l" rtl="0">
                        <a:lnSpc>
                          <a:spcPct val="115000"/>
                        </a:lnSpc>
                        <a:spcBef>
                          <a:spcPts val="0"/>
                        </a:spcBef>
                        <a:spcAft>
                          <a:spcPts val="0"/>
                        </a:spcAft>
                        <a:buClr>
                          <a:schemeClr val="dk1"/>
                        </a:buClr>
                        <a:buSzPts val="1800"/>
                        <a:buFont typeface="Times New Roman"/>
                        <a:buNone/>
                      </a:pPr>
                      <a:endParaRPr lang="en-US" sz="2200" b="1" u="none" strike="noStrike" cap="none" dirty="0" smtClean="0">
                        <a:solidFill>
                          <a:schemeClr val="tx1"/>
                        </a:solidFill>
                      </a:endParaRPr>
                    </a:p>
                  </a:txBody>
                  <a:tcPr marL="0" marR="0" marT="0" marB="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19050"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defTabSz="914400" rtl="0" eaLnBrk="1" fontAlgn="auto" latinLnBrk="0" hangingPunct="1">
                        <a:lnSpc>
                          <a:spcPct val="115000"/>
                        </a:lnSpc>
                        <a:spcBef>
                          <a:spcPts val="0"/>
                        </a:spcBef>
                        <a:spcAft>
                          <a:spcPts val="0"/>
                        </a:spcAft>
                        <a:buClr>
                          <a:schemeClr val="dk1"/>
                        </a:buClr>
                        <a:buSzPts val="1800"/>
                        <a:buFont typeface="Times New Roman"/>
                        <a:buNone/>
                        <a:tabLst/>
                        <a:defRPr/>
                      </a:pPr>
                      <a:r>
                        <a:rPr lang="en-US" sz="2200" b="1" u="none" strike="noStrike" cap="none" baseline="0" dirty="0" smtClean="0">
                          <a:solidFill>
                            <a:schemeClr val="tx1"/>
                          </a:solidFill>
                        </a:rPr>
                        <a:t>$12.70</a:t>
                      </a:r>
                    </a:p>
                    <a:p>
                      <a:pPr marL="0" marR="0" lvl="0" indent="0" algn="ctr" rtl="0">
                        <a:lnSpc>
                          <a:spcPct val="115000"/>
                        </a:lnSpc>
                        <a:spcBef>
                          <a:spcPts val="0"/>
                        </a:spcBef>
                        <a:spcAft>
                          <a:spcPts val="0"/>
                        </a:spcAft>
                        <a:buClr>
                          <a:schemeClr val="dk1"/>
                        </a:buClr>
                        <a:buSzPts val="1800"/>
                        <a:buFont typeface="Times New Roman"/>
                        <a:buNone/>
                      </a:pPr>
                      <a:endParaRPr sz="2200" b="1" u="none" strike="noStrike" cap="none" dirty="0">
                        <a:solidFill>
                          <a:schemeClr val="tx1"/>
                        </a:solidFill>
                      </a:endParaRPr>
                    </a:p>
                  </a:txBody>
                  <a:tcPr marL="0" marR="0" marT="0" marB="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19050"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800"/>
                        <a:buFont typeface="Times New Roman"/>
                        <a:buNone/>
                      </a:pPr>
                      <a:r>
                        <a:rPr lang="en-US" sz="2200" b="1" u="none" strike="noStrike" cap="none" baseline="0" dirty="0" smtClean="0">
                          <a:solidFill>
                            <a:schemeClr val="tx1"/>
                          </a:solidFill>
                        </a:rPr>
                        <a:t>$15,835</a:t>
                      </a:r>
                    </a:p>
                    <a:p>
                      <a:pPr marL="0" marR="0" lvl="0" indent="0" algn="ctr" rtl="0">
                        <a:lnSpc>
                          <a:spcPct val="115000"/>
                        </a:lnSpc>
                        <a:spcBef>
                          <a:spcPts val="0"/>
                        </a:spcBef>
                        <a:spcAft>
                          <a:spcPts val="0"/>
                        </a:spcAft>
                        <a:buClr>
                          <a:schemeClr val="dk1"/>
                        </a:buClr>
                        <a:buSzPts val="1800"/>
                        <a:buFont typeface="Times New Roman"/>
                        <a:buNone/>
                      </a:pPr>
                      <a:r>
                        <a:rPr lang="en-US" sz="2200" b="1" u="none" strike="noStrike" cap="none" dirty="0" smtClean="0">
                          <a:solidFill>
                            <a:schemeClr val="tx1"/>
                          </a:solidFill>
                        </a:rPr>
                        <a:t>* </a:t>
                      </a:r>
                      <a:r>
                        <a:rPr lang="en-US" sz="1800" b="1" u="none" strike="noStrike" cap="none" dirty="0" smtClean="0">
                          <a:solidFill>
                            <a:schemeClr val="tx1"/>
                          </a:solidFill>
                        </a:rPr>
                        <a:t>District-wide amt</a:t>
                      </a:r>
                      <a:r>
                        <a:rPr lang="en-US" sz="2200" b="1" u="none" strike="noStrike" cap="none" dirty="0" smtClean="0">
                          <a:solidFill>
                            <a:schemeClr val="tx1"/>
                          </a:solidFill>
                        </a:rPr>
                        <a:t>.</a:t>
                      </a:r>
                      <a:r>
                        <a:rPr lang="en-US" sz="2200" b="1" u="none" strike="noStrike" cap="none" baseline="0" dirty="0" smtClean="0">
                          <a:solidFill>
                            <a:schemeClr val="tx1"/>
                          </a:solidFill>
                        </a:rPr>
                        <a:t> </a:t>
                      </a:r>
                      <a:endParaRPr sz="2200" b="1" u="none" strike="noStrike" cap="none" dirty="0">
                        <a:solidFill>
                          <a:schemeClr val="tx1"/>
                        </a:solidFill>
                      </a:endParaRPr>
                    </a:p>
                  </a:txBody>
                  <a:tcPr marL="0" marR="0" marT="0" marB="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 xmlns:a16="http://schemas.microsoft.com/office/drawing/2014/main" val="10012"/>
                  </a:ext>
                </a:extLst>
              </a:tr>
            </a:tbl>
          </a:graphicData>
        </a:graphic>
      </p:graphicFrame>
      <p:sp>
        <p:nvSpPr>
          <p:cNvPr id="187" name="Google Shape;187;p42"/>
          <p:cNvSpPr txBox="1"/>
          <p:nvPr/>
        </p:nvSpPr>
        <p:spPr>
          <a:xfrm>
            <a:off x="1750235" y="154537"/>
            <a:ext cx="4876800" cy="4215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2400"/>
              <a:buFont typeface="Times New Roman"/>
              <a:buNone/>
            </a:pPr>
            <a:r>
              <a:rPr lang="en-US" sz="2400" b="1" i="0" u="sng" strike="noStrike" cap="none" dirty="0" smtClean="0">
                <a:solidFill>
                  <a:srgbClr val="000000"/>
                </a:solidFill>
                <a:latin typeface="Times New Roman"/>
                <a:ea typeface="Times New Roman"/>
                <a:cs typeface="Times New Roman"/>
                <a:sym typeface="Times New Roman"/>
              </a:rPr>
              <a:t>Tax Rates v. Spending Per Pupil</a:t>
            </a:r>
            <a:endParaRPr dirty="0"/>
          </a:p>
        </p:txBody>
      </p:sp>
    </p:spTree>
    <p:extLst>
      <p:ext uri="{BB962C8B-B14F-4D97-AF65-F5344CB8AC3E}">
        <p14:creationId xmlns:p14="http://schemas.microsoft.com/office/powerpoint/2010/main" val="3976468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3"/>
          <p:cNvSpPr txBox="1"/>
          <p:nvPr/>
        </p:nvSpPr>
        <p:spPr>
          <a:xfrm>
            <a:off x="978850" y="425172"/>
            <a:ext cx="6553200" cy="4827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2800"/>
              <a:buFont typeface="Times New Roman"/>
              <a:buNone/>
            </a:pPr>
            <a:r>
              <a:rPr lang="en-US" sz="2800" b="1" dirty="0" smtClean="0">
                <a:latin typeface="Times New Roman"/>
                <a:ea typeface="Times New Roman"/>
                <a:cs typeface="Times New Roman"/>
                <a:sym typeface="Times New Roman"/>
              </a:rPr>
              <a:t>Kearsarge Regional School District </a:t>
            </a:r>
            <a:endParaRPr sz="2800" b="1" dirty="0">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800"/>
              <a:buFont typeface="Times New Roman"/>
              <a:buNone/>
            </a:pPr>
            <a:r>
              <a:rPr lang="en-US" sz="2600" b="1" dirty="0" smtClean="0">
                <a:latin typeface="Times New Roman"/>
                <a:ea typeface="Times New Roman"/>
                <a:cs typeface="Times New Roman"/>
                <a:sym typeface="Times New Roman"/>
              </a:rPr>
              <a:t>Local/State Educ. Tax Bill on $200,000 Home</a:t>
            </a:r>
          </a:p>
          <a:p>
            <a:pPr marL="0" marR="0" lvl="0" indent="0" algn="ctr" rtl="0">
              <a:lnSpc>
                <a:spcPct val="100000"/>
              </a:lnSpc>
              <a:spcBef>
                <a:spcPts val="0"/>
              </a:spcBef>
              <a:spcAft>
                <a:spcPts val="0"/>
              </a:spcAft>
              <a:buClr>
                <a:srgbClr val="000000"/>
              </a:buClr>
              <a:buSzPts val="2800"/>
              <a:buFont typeface="Times New Roman"/>
              <a:buNone/>
            </a:pPr>
            <a:r>
              <a:rPr lang="en-US" sz="2000" b="1" dirty="0" smtClean="0">
                <a:latin typeface="Times New Roman"/>
                <a:ea typeface="Times New Roman"/>
                <a:cs typeface="Times New Roman"/>
                <a:sym typeface="Times New Roman"/>
              </a:rPr>
              <a:t>(Based on 2017-2018 Equalized Tax Rates)</a:t>
            </a:r>
            <a:endParaRPr sz="2000" dirty="0"/>
          </a:p>
        </p:txBody>
      </p:sp>
      <p:sp>
        <p:nvSpPr>
          <p:cNvPr id="193" name="Google Shape;193;p43"/>
          <p:cNvSpPr txBox="1"/>
          <p:nvPr/>
        </p:nvSpPr>
        <p:spPr>
          <a:xfrm>
            <a:off x="673457" y="1766170"/>
            <a:ext cx="7872896" cy="3507288"/>
          </a:xfrm>
          <a:prstGeom prst="rect">
            <a:avLst/>
          </a:prstGeom>
          <a:noFill/>
          <a:ln>
            <a:noFill/>
          </a:ln>
        </p:spPr>
        <p:txBody>
          <a:bodyPr spcFirstLastPara="1" wrap="square" lIns="45700" tIns="45700" rIns="45700" bIns="45700" anchor="t" anchorCtr="0">
            <a:noAutofit/>
          </a:bodyPr>
          <a:lstStyle/>
          <a:p>
            <a:pPr indent="457200">
              <a:buSzPts val="2400"/>
            </a:pPr>
            <a:r>
              <a:rPr lang="en-US" sz="2400" b="1" dirty="0" smtClean="0">
                <a:latin typeface="Times New Roman"/>
                <a:ea typeface="Times New Roman"/>
                <a:cs typeface="Times New Roman"/>
                <a:sym typeface="Times New Roman"/>
              </a:rPr>
              <a:t>                      </a:t>
            </a:r>
            <a:r>
              <a:rPr lang="en-US" sz="2200" b="1" dirty="0" smtClean="0">
                <a:latin typeface="Times New Roman"/>
                <a:ea typeface="Times New Roman"/>
                <a:cs typeface="Times New Roman"/>
                <a:sym typeface="Times New Roman"/>
              </a:rPr>
              <a:t>Equalized              </a:t>
            </a:r>
            <a:r>
              <a:rPr lang="en-US" sz="2200" b="1" dirty="0" err="1" smtClean="0">
                <a:latin typeface="Times New Roman"/>
                <a:ea typeface="Times New Roman"/>
                <a:cs typeface="Times New Roman"/>
                <a:sym typeface="Times New Roman"/>
              </a:rPr>
              <a:t>Equalized</a:t>
            </a:r>
            <a:r>
              <a:rPr lang="en-US" sz="2200" b="1" dirty="0" smtClean="0">
                <a:latin typeface="Times New Roman"/>
                <a:ea typeface="Times New Roman"/>
                <a:cs typeface="Times New Roman"/>
                <a:sym typeface="Times New Roman"/>
              </a:rPr>
              <a:t>           Taxes on</a:t>
            </a:r>
          </a:p>
          <a:p>
            <a:pPr indent="457200">
              <a:buSzPts val="2400"/>
            </a:pPr>
            <a:r>
              <a:rPr lang="en-US" sz="2200" b="1" dirty="0" smtClean="0">
                <a:latin typeface="Times New Roman"/>
                <a:ea typeface="Times New Roman"/>
                <a:cs typeface="Times New Roman"/>
                <a:sym typeface="Times New Roman"/>
              </a:rPr>
              <a:t>                        Value                     Education           $</a:t>
            </a:r>
            <a:r>
              <a:rPr lang="en-US" sz="2200" b="1" dirty="0">
                <a:latin typeface="Times New Roman"/>
                <a:ea typeface="Times New Roman"/>
                <a:cs typeface="Times New Roman"/>
                <a:sym typeface="Times New Roman"/>
              </a:rPr>
              <a:t>200,000 </a:t>
            </a:r>
            <a:endParaRPr lang="en-US" sz="2200" b="1" dirty="0" smtClean="0">
              <a:latin typeface="Times New Roman"/>
              <a:ea typeface="Times New Roman"/>
              <a:cs typeface="Times New Roman"/>
              <a:sym typeface="Times New Roman"/>
            </a:endParaRPr>
          </a:p>
          <a:p>
            <a:pPr indent="457200">
              <a:buSzPts val="2400"/>
            </a:pPr>
            <a:r>
              <a:rPr lang="en-US" sz="2200" b="1" dirty="0">
                <a:latin typeface="Times New Roman"/>
                <a:ea typeface="Times New Roman"/>
                <a:cs typeface="Times New Roman"/>
                <a:sym typeface="Times New Roman"/>
              </a:rPr>
              <a:t>	</a:t>
            </a:r>
            <a:r>
              <a:rPr lang="en-US" sz="2200" b="1" dirty="0" smtClean="0">
                <a:latin typeface="Times New Roman"/>
                <a:ea typeface="Times New Roman"/>
                <a:cs typeface="Times New Roman"/>
                <a:sym typeface="Times New Roman"/>
              </a:rPr>
              <a:t>	</a:t>
            </a:r>
            <a:r>
              <a:rPr lang="en-US" sz="2200" b="1" dirty="0">
                <a:latin typeface="Times New Roman"/>
                <a:ea typeface="Times New Roman"/>
                <a:cs typeface="Times New Roman"/>
                <a:sym typeface="Times New Roman"/>
              </a:rPr>
              <a:t> </a:t>
            </a:r>
            <a:r>
              <a:rPr lang="en-US" sz="2200" b="1" dirty="0" smtClean="0">
                <a:latin typeface="Times New Roman"/>
                <a:ea typeface="Times New Roman"/>
                <a:cs typeface="Times New Roman"/>
                <a:sym typeface="Times New Roman"/>
              </a:rPr>
              <a:t>    Per </a:t>
            </a:r>
            <a:r>
              <a:rPr lang="en-US" sz="2200" b="1" dirty="0">
                <a:latin typeface="Times New Roman"/>
                <a:ea typeface="Times New Roman"/>
                <a:cs typeface="Times New Roman"/>
                <a:sym typeface="Times New Roman"/>
              </a:rPr>
              <a:t>Pupil </a:t>
            </a:r>
            <a:r>
              <a:rPr lang="en-US" sz="2200" b="1" dirty="0" smtClean="0">
                <a:latin typeface="Times New Roman"/>
                <a:ea typeface="Times New Roman"/>
                <a:cs typeface="Times New Roman"/>
                <a:sym typeface="Times New Roman"/>
              </a:rPr>
              <a:t>	</a:t>
            </a:r>
            <a:r>
              <a:rPr lang="en-US" sz="2200" b="1" dirty="0">
                <a:latin typeface="Times New Roman"/>
                <a:ea typeface="Times New Roman"/>
                <a:cs typeface="Times New Roman"/>
                <a:sym typeface="Times New Roman"/>
              </a:rPr>
              <a:t> </a:t>
            </a:r>
            <a:r>
              <a:rPr lang="en-US" sz="2200" b="1" dirty="0" smtClean="0">
                <a:latin typeface="Times New Roman"/>
                <a:ea typeface="Times New Roman"/>
                <a:cs typeface="Times New Roman"/>
                <a:sym typeface="Times New Roman"/>
              </a:rPr>
              <a:t>        Tax Rate             Home</a:t>
            </a:r>
            <a:endParaRPr lang="en-US" sz="2200" b="1" dirty="0">
              <a:latin typeface="Times New Roman"/>
              <a:ea typeface="Times New Roman"/>
              <a:cs typeface="Times New Roman"/>
              <a:sym typeface="Times New Roman"/>
            </a:endParaRPr>
          </a:p>
          <a:p>
            <a:pPr indent="457200">
              <a:buSzPts val="2400"/>
            </a:pPr>
            <a:r>
              <a:rPr lang="en-US" sz="2400" b="1" dirty="0">
                <a:latin typeface="Times New Roman"/>
                <a:ea typeface="Times New Roman"/>
                <a:cs typeface="Times New Roman"/>
                <a:sym typeface="Times New Roman"/>
              </a:rPr>
              <a:t>	 </a:t>
            </a:r>
            <a:r>
              <a:rPr lang="en-US" sz="2400" b="1" dirty="0" smtClean="0">
                <a:latin typeface="Times New Roman"/>
                <a:ea typeface="Times New Roman"/>
                <a:cs typeface="Times New Roman"/>
                <a:sym typeface="Times New Roman"/>
              </a:rPr>
              <a:t>               	                                        </a:t>
            </a:r>
            <a:r>
              <a:rPr lang="en-US" sz="2400" b="1" dirty="0">
                <a:latin typeface="Times New Roman"/>
                <a:ea typeface="Times New Roman"/>
                <a:cs typeface="Times New Roman"/>
                <a:sym typeface="Times New Roman"/>
              </a:rPr>
              <a:t>		</a:t>
            </a:r>
            <a:endParaRPr sz="2400" b="1" u="sng" dirty="0">
              <a:latin typeface="Times New Roman"/>
              <a:ea typeface="Times New Roman"/>
              <a:cs typeface="Times New Roman"/>
              <a:sym typeface="Times New Roman"/>
            </a:endParaRPr>
          </a:p>
          <a:p>
            <a:pPr lvl="0">
              <a:spcAft>
                <a:spcPts val="200"/>
              </a:spcAft>
              <a:buSzPts val="2400"/>
            </a:pPr>
            <a:r>
              <a:rPr lang="en-US" sz="2400" b="1" dirty="0" smtClean="0">
                <a:latin typeface="Times New Roman"/>
                <a:ea typeface="Times New Roman"/>
                <a:cs typeface="Times New Roman"/>
                <a:sym typeface="Times New Roman"/>
              </a:rPr>
              <a:t>Bradford</a:t>
            </a:r>
            <a:r>
              <a:rPr lang="en-US" sz="2400" b="1" dirty="0">
                <a:latin typeface="Times New Roman"/>
                <a:ea typeface="Times New Roman"/>
                <a:cs typeface="Times New Roman"/>
                <a:sym typeface="Times New Roman"/>
              </a:rPr>
              <a:t>	</a:t>
            </a:r>
            <a:r>
              <a:rPr lang="en-US" sz="2400" b="1" dirty="0" smtClean="0">
                <a:latin typeface="Times New Roman"/>
                <a:ea typeface="Times New Roman"/>
                <a:cs typeface="Times New Roman"/>
                <a:sym typeface="Times New Roman"/>
              </a:rPr>
              <a:t>    $1,090,340		$12.44		$2,488</a:t>
            </a:r>
            <a:r>
              <a:rPr lang="en-US" sz="2400" b="1" dirty="0">
                <a:latin typeface="Times New Roman"/>
                <a:ea typeface="Times New Roman"/>
                <a:cs typeface="Times New Roman"/>
                <a:sym typeface="Times New Roman"/>
              </a:rPr>
              <a:t>	</a:t>
            </a:r>
            <a:endParaRPr lang="en-US" sz="2400" b="1" dirty="0" smtClean="0">
              <a:latin typeface="Times New Roman"/>
              <a:ea typeface="Times New Roman"/>
              <a:cs typeface="Times New Roman"/>
              <a:sym typeface="Times New Roman"/>
            </a:endParaRPr>
          </a:p>
          <a:p>
            <a:pPr lvl="0">
              <a:spcAft>
                <a:spcPts val="200"/>
              </a:spcAft>
              <a:buSzPts val="2400"/>
            </a:pPr>
            <a:r>
              <a:rPr lang="en-US" sz="2400" b="1" dirty="0" smtClean="0">
                <a:latin typeface="Times New Roman"/>
                <a:ea typeface="Times New Roman"/>
                <a:cs typeface="Times New Roman"/>
                <a:sym typeface="Times New Roman"/>
              </a:rPr>
              <a:t>New London      $4,943,042                $8.42		$1,684</a:t>
            </a:r>
          </a:p>
          <a:p>
            <a:pPr lvl="0">
              <a:spcAft>
                <a:spcPts val="200"/>
              </a:spcAft>
              <a:buSzPts val="2400"/>
            </a:pPr>
            <a:r>
              <a:rPr lang="en-US" sz="2400" b="1" dirty="0" smtClean="0">
                <a:latin typeface="Times New Roman"/>
                <a:ea typeface="Times New Roman"/>
                <a:cs typeface="Times New Roman"/>
                <a:sym typeface="Times New Roman"/>
              </a:rPr>
              <a:t>Newbury            $2,366,701	              $8.98             $1,796</a:t>
            </a:r>
          </a:p>
          <a:p>
            <a:pPr lvl="0">
              <a:spcAft>
                <a:spcPts val="200"/>
              </a:spcAft>
              <a:buSzPts val="2400"/>
            </a:pPr>
            <a:r>
              <a:rPr lang="en-US" sz="2400" b="1" dirty="0" smtClean="0">
                <a:latin typeface="Times New Roman"/>
                <a:ea typeface="Times New Roman"/>
                <a:cs typeface="Times New Roman"/>
                <a:sym typeface="Times New Roman"/>
              </a:rPr>
              <a:t>Springfield         $1,093,064              $15.77             $3,154</a:t>
            </a:r>
          </a:p>
          <a:p>
            <a:pPr lvl="0">
              <a:spcAft>
                <a:spcPts val="200"/>
              </a:spcAft>
              <a:buSzPts val="2400"/>
            </a:pPr>
            <a:r>
              <a:rPr lang="en-US" sz="2400" b="1" dirty="0" smtClean="0">
                <a:latin typeface="Times New Roman"/>
                <a:ea typeface="Times New Roman"/>
                <a:cs typeface="Times New Roman"/>
                <a:sym typeface="Times New Roman"/>
              </a:rPr>
              <a:t>Sutton                 $1,014,523              $12.95             $2,590</a:t>
            </a:r>
          </a:p>
          <a:p>
            <a:pPr lvl="0">
              <a:spcAft>
                <a:spcPts val="200"/>
              </a:spcAft>
              <a:buSzPts val="2400"/>
            </a:pPr>
            <a:r>
              <a:rPr lang="en-US" sz="2400" b="1" dirty="0" smtClean="0">
                <a:latin typeface="Times New Roman"/>
                <a:ea typeface="Times New Roman"/>
                <a:cs typeface="Times New Roman"/>
                <a:sym typeface="Times New Roman"/>
              </a:rPr>
              <a:t>Warner                 $774,894		$16.33		$3,266</a:t>
            </a:r>
          </a:p>
          <a:p>
            <a:pPr lvl="0">
              <a:spcAft>
                <a:spcPts val="800"/>
              </a:spcAft>
              <a:buSzPts val="2400"/>
            </a:pPr>
            <a:r>
              <a:rPr lang="en-US" sz="2400" b="1" dirty="0" smtClean="0">
                <a:latin typeface="Times New Roman"/>
                <a:ea typeface="Times New Roman"/>
                <a:cs typeface="Times New Roman"/>
                <a:sym typeface="Times New Roman"/>
              </a:rPr>
              <a:t>Wilmot               $1,247,745              $13.09             $2,618</a:t>
            </a:r>
          </a:p>
          <a:p>
            <a:pPr lvl="0">
              <a:buSzPts val="2400"/>
            </a:pPr>
            <a:r>
              <a:rPr lang="en-US" sz="2400" b="1" i="1" dirty="0" smtClean="0">
                <a:latin typeface="Times New Roman"/>
                <a:ea typeface="Times New Roman"/>
                <a:cs typeface="Times New Roman"/>
                <a:sym typeface="Times New Roman"/>
              </a:rPr>
              <a:t>State Average	    $1,043,647	            $12.70             $2,540</a:t>
            </a:r>
            <a:endParaRPr lang="en-US" sz="2400" b="1" i="1"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Times New Roman"/>
              <a:buNone/>
            </a:pPr>
            <a:r>
              <a:rPr lang="en-US" sz="2400" b="1" dirty="0">
                <a:latin typeface="Times New Roman"/>
                <a:ea typeface="Times New Roman"/>
                <a:cs typeface="Times New Roman"/>
                <a:sym typeface="Times New Roman"/>
              </a:rPr>
              <a:t>		</a:t>
            </a:r>
            <a:endParaRPr lang="en-US" sz="2400" b="1" dirty="0" smtClean="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Times New Roman"/>
              <a:buNone/>
            </a:pPr>
            <a:endParaRPr lang="en-US" sz="2400" b="1" dirty="0" smtClean="0">
              <a:latin typeface="Times New Roman"/>
              <a:ea typeface="Times New Roman"/>
              <a:cs typeface="Times New Roman"/>
              <a:sym typeface="Times New Roman"/>
            </a:endParaRPr>
          </a:p>
        </p:txBody>
      </p:sp>
    </p:spTree>
    <p:extLst>
      <p:ext uri="{BB962C8B-B14F-4D97-AF65-F5344CB8AC3E}">
        <p14:creationId xmlns:p14="http://schemas.microsoft.com/office/powerpoint/2010/main" val="665505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3"/>
          <p:cNvSpPr txBox="1"/>
          <p:nvPr/>
        </p:nvSpPr>
        <p:spPr>
          <a:xfrm>
            <a:off x="1676400" y="228598"/>
            <a:ext cx="5334000" cy="764291"/>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2400"/>
              <a:buFont typeface="Times New Roman"/>
              <a:buNone/>
            </a:pPr>
            <a:r>
              <a:rPr lang="en-US" sz="2800" b="1" i="0" u="sng" strike="noStrike" cap="none" dirty="0" smtClean="0">
                <a:solidFill>
                  <a:srgbClr val="000000"/>
                </a:solidFill>
                <a:latin typeface="Times New Roman"/>
                <a:ea typeface="Times New Roman"/>
                <a:cs typeface="Times New Roman"/>
                <a:sym typeface="Times New Roman"/>
              </a:rPr>
              <a:t>Four School Districts: Enrollments and </a:t>
            </a:r>
          </a:p>
          <a:p>
            <a:pPr marL="0" marR="0" lvl="0" indent="0" algn="ctr" rtl="0">
              <a:lnSpc>
                <a:spcPct val="100000"/>
              </a:lnSpc>
              <a:spcBef>
                <a:spcPts val="0"/>
              </a:spcBef>
              <a:spcAft>
                <a:spcPts val="0"/>
              </a:spcAft>
              <a:buClr>
                <a:srgbClr val="000000"/>
              </a:buClr>
              <a:buSzPts val="2400"/>
              <a:buFont typeface="Times New Roman"/>
              <a:buNone/>
            </a:pPr>
            <a:r>
              <a:rPr lang="en-US" sz="2800" b="1" i="0" u="sng" strike="noStrike" cap="none" dirty="0" smtClean="0">
                <a:solidFill>
                  <a:srgbClr val="000000"/>
                </a:solidFill>
                <a:latin typeface="Times New Roman"/>
                <a:ea typeface="Times New Roman"/>
                <a:cs typeface="Times New Roman"/>
                <a:sym typeface="Times New Roman"/>
              </a:rPr>
              <a:t> </a:t>
            </a:r>
            <a:r>
              <a:rPr lang="en-US" sz="2800" b="1" i="0" u="sng" strike="noStrike" cap="none" dirty="0">
                <a:solidFill>
                  <a:srgbClr val="000000"/>
                </a:solidFill>
                <a:latin typeface="Times New Roman"/>
                <a:ea typeface="Times New Roman"/>
                <a:cs typeface="Times New Roman"/>
                <a:sym typeface="Times New Roman"/>
              </a:rPr>
              <a:t>Equalized Valuations per </a:t>
            </a:r>
            <a:r>
              <a:rPr lang="en-US" sz="2800" b="1" i="0" u="sng" strike="noStrike" cap="none" dirty="0" smtClean="0">
                <a:solidFill>
                  <a:srgbClr val="000000"/>
                </a:solidFill>
                <a:latin typeface="Times New Roman"/>
                <a:ea typeface="Times New Roman"/>
                <a:cs typeface="Times New Roman"/>
                <a:sym typeface="Times New Roman"/>
              </a:rPr>
              <a:t>Pupil</a:t>
            </a:r>
            <a:endParaRPr sz="2800" dirty="0"/>
          </a:p>
        </p:txBody>
      </p:sp>
      <p:sp>
        <p:nvSpPr>
          <p:cNvPr id="109" name="Google Shape;109;p23"/>
          <p:cNvSpPr txBox="1"/>
          <p:nvPr/>
        </p:nvSpPr>
        <p:spPr>
          <a:xfrm>
            <a:off x="951080" y="1046532"/>
            <a:ext cx="7391401" cy="5786195"/>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800"/>
              <a:buFont typeface="Times New Roman"/>
              <a:buNone/>
            </a:pPr>
            <a:endParaRPr lang="en-US" sz="2800" b="1" u="none" strike="noStrike" cap="none" dirty="0" smtClean="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800"/>
              <a:buFont typeface="Times New Roman"/>
              <a:buNone/>
            </a:pPr>
            <a:endParaRPr lang="en-US" sz="2800" b="1" u="none" strike="noStrike" cap="none" dirty="0" smtClean="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800"/>
              <a:buFont typeface="Times New Roman"/>
              <a:buNone/>
            </a:pPr>
            <a:r>
              <a:rPr lang="en-US" sz="2800" b="1" u="none" strike="noStrike" cap="none" dirty="0" smtClean="0">
                <a:solidFill>
                  <a:srgbClr val="000000"/>
                </a:solidFill>
                <a:latin typeface="Times New Roman"/>
                <a:ea typeface="Times New Roman"/>
                <a:cs typeface="Times New Roman"/>
                <a:sym typeface="Times New Roman"/>
              </a:rPr>
              <a:t>State Average </a:t>
            </a:r>
            <a:r>
              <a:rPr lang="en-US" sz="2800" b="1" dirty="0">
                <a:latin typeface="Times New Roman"/>
                <a:ea typeface="Times New Roman"/>
                <a:cs typeface="Times New Roman"/>
                <a:sym typeface="Times New Roman"/>
              </a:rPr>
              <a:t> </a:t>
            </a:r>
            <a:r>
              <a:rPr lang="en-US" sz="2800" b="1" dirty="0" smtClean="0">
                <a:latin typeface="Times New Roman"/>
                <a:ea typeface="Times New Roman"/>
                <a:cs typeface="Times New Roman"/>
                <a:sym typeface="Times New Roman"/>
              </a:rPr>
              <a:t>   </a:t>
            </a:r>
            <a:r>
              <a:rPr lang="en-US" sz="2800" b="1" u="none" strike="noStrike" cap="none" dirty="0" smtClean="0">
                <a:solidFill>
                  <a:srgbClr val="000000"/>
                </a:solidFill>
                <a:latin typeface="Times New Roman"/>
                <a:ea typeface="Times New Roman"/>
                <a:cs typeface="Times New Roman"/>
                <a:sym typeface="Times New Roman"/>
              </a:rPr>
              <a:t>$1,043,647/pupil</a:t>
            </a:r>
            <a:endParaRPr lang="en-US" dirty="0" smtClean="0">
              <a:ea typeface="Times New Roman"/>
            </a:endParaRPr>
          </a:p>
          <a:p>
            <a:pPr marL="0" marR="0" lvl="0" indent="0" algn="l" rtl="0">
              <a:lnSpc>
                <a:spcPct val="100000"/>
              </a:lnSpc>
              <a:spcBef>
                <a:spcPts val="0"/>
              </a:spcBef>
              <a:spcAft>
                <a:spcPts val="0"/>
              </a:spcAft>
              <a:buClr>
                <a:srgbClr val="000000"/>
              </a:buClr>
              <a:buSzPts val="2800"/>
              <a:buFont typeface="Times New Roman"/>
              <a:buNone/>
            </a:pPr>
            <a:r>
              <a:rPr lang="en-US" sz="2000" b="1" dirty="0" smtClean="0">
                <a:latin typeface="Times New Roman"/>
                <a:ea typeface="Times New Roman"/>
                <a:cs typeface="Times New Roman"/>
                <a:sym typeface="Times New Roman"/>
              </a:rPr>
              <a:t>S</a:t>
            </a:r>
            <a:r>
              <a:rPr lang="en-US" sz="2000" b="1" u="none" strike="noStrike" cap="none" dirty="0" smtClean="0">
                <a:solidFill>
                  <a:srgbClr val="000000"/>
                </a:solidFill>
                <a:latin typeface="Times New Roman"/>
                <a:ea typeface="Times New Roman"/>
                <a:cs typeface="Times New Roman"/>
                <a:sym typeface="Times New Roman"/>
              </a:rPr>
              <a:t>tate Median                          $978,684/pupil</a:t>
            </a:r>
          </a:p>
          <a:p>
            <a:pPr marL="0" marR="0" lvl="0" indent="0" algn="l" rtl="0">
              <a:lnSpc>
                <a:spcPct val="100000"/>
              </a:lnSpc>
              <a:spcBef>
                <a:spcPts val="0"/>
              </a:spcBef>
              <a:spcAft>
                <a:spcPts val="0"/>
              </a:spcAft>
              <a:buClr>
                <a:srgbClr val="000000"/>
              </a:buClr>
              <a:buSzPts val="2800"/>
              <a:buFont typeface="Times New Roman"/>
              <a:buNone/>
            </a:pPr>
            <a:endParaRPr lang="en-US" sz="2000" b="1" u="none" strike="noStrike" cap="none" dirty="0" smtClean="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800"/>
              <a:buFont typeface="Times New Roman"/>
              <a:buNone/>
            </a:pPr>
            <a:r>
              <a:rPr lang="en-US" sz="2800" b="1" dirty="0" smtClean="0">
                <a:latin typeface="Times New Roman"/>
                <a:ea typeface="Times New Roman"/>
                <a:cs typeface="Times New Roman"/>
                <a:sym typeface="Times New Roman"/>
              </a:rPr>
              <a:t>Milford</a:t>
            </a:r>
            <a:r>
              <a:rPr lang="en-US" sz="2800" b="1" dirty="0">
                <a:latin typeface="Times New Roman"/>
                <a:ea typeface="Times New Roman"/>
                <a:cs typeface="Times New Roman"/>
                <a:sym typeface="Times New Roman"/>
              </a:rPr>
              <a:t>	 </a:t>
            </a:r>
            <a:r>
              <a:rPr lang="en-US" sz="2800" b="1" dirty="0" smtClean="0">
                <a:latin typeface="Times New Roman"/>
                <a:ea typeface="Times New Roman"/>
                <a:cs typeface="Times New Roman"/>
                <a:sym typeface="Times New Roman"/>
              </a:rPr>
              <a:t>         </a:t>
            </a:r>
            <a:r>
              <a:rPr lang="en-US" sz="2800" b="1" i="0" u="none" strike="noStrike" cap="none" dirty="0" smtClean="0">
                <a:solidFill>
                  <a:srgbClr val="000000"/>
                </a:solidFill>
                <a:latin typeface="Times New Roman"/>
                <a:ea typeface="Times New Roman"/>
                <a:cs typeface="Times New Roman"/>
                <a:sym typeface="Times New Roman"/>
              </a:rPr>
              <a:t>$</a:t>
            </a:r>
            <a:r>
              <a:rPr lang="en-US" sz="2800" b="1" dirty="0" smtClean="0">
                <a:latin typeface="Times New Roman"/>
                <a:ea typeface="Times New Roman"/>
                <a:cs typeface="Times New Roman"/>
                <a:sym typeface="Times New Roman"/>
              </a:rPr>
              <a:t>685,446</a:t>
            </a:r>
            <a:r>
              <a:rPr lang="en-US" sz="2800" b="1" i="0" u="none" strike="noStrike" cap="none" dirty="0">
                <a:solidFill>
                  <a:srgbClr val="000000"/>
                </a:solidFill>
                <a:latin typeface="Times New Roman"/>
                <a:ea typeface="Times New Roman"/>
                <a:cs typeface="Times New Roman"/>
                <a:sym typeface="Times New Roman"/>
              </a:rPr>
              <a:t>	   </a:t>
            </a:r>
            <a:r>
              <a:rPr lang="en-US" sz="2800" b="1" i="0" u="none" strike="noStrike" cap="none" dirty="0" smtClean="0">
                <a:solidFill>
                  <a:srgbClr val="000000"/>
                </a:solidFill>
                <a:latin typeface="Times New Roman"/>
                <a:ea typeface="Times New Roman"/>
                <a:cs typeface="Times New Roman"/>
                <a:sym typeface="Times New Roman"/>
              </a:rPr>
              <a:t>(</a:t>
            </a:r>
            <a:r>
              <a:rPr lang="en-US" sz="2800" b="1" dirty="0" smtClean="0">
                <a:latin typeface="Times New Roman"/>
                <a:ea typeface="Times New Roman"/>
                <a:cs typeface="Times New Roman"/>
                <a:sym typeface="Times New Roman"/>
              </a:rPr>
              <a:t>2,191</a:t>
            </a:r>
            <a:r>
              <a:rPr lang="en-US" sz="2800" b="1" i="0" u="none" strike="noStrike" cap="none" dirty="0" smtClean="0">
                <a:solidFill>
                  <a:srgbClr val="000000"/>
                </a:solidFill>
                <a:latin typeface="Times New Roman"/>
                <a:ea typeface="Times New Roman"/>
                <a:cs typeface="Times New Roman"/>
                <a:sym typeface="Times New Roman"/>
              </a:rPr>
              <a:t> </a:t>
            </a:r>
            <a:r>
              <a:rPr lang="en-US" sz="2800" b="1" i="0" u="none" strike="noStrike" cap="none" dirty="0">
                <a:solidFill>
                  <a:srgbClr val="000000"/>
                </a:solidFill>
                <a:latin typeface="Times New Roman"/>
                <a:ea typeface="Times New Roman"/>
                <a:cs typeface="Times New Roman"/>
                <a:sym typeface="Times New Roman"/>
              </a:rPr>
              <a:t>students)</a:t>
            </a:r>
            <a:endParaRPr dirty="0"/>
          </a:p>
          <a:p>
            <a:pPr marL="0" marR="0" lvl="0" indent="0" algn="l" rtl="0">
              <a:lnSpc>
                <a:spcPct val="100000"/>
              </a:lnSpc>
              <a:spcBef>
                <a:spcPts val="0"/>
              </a:spcBef>
              <a:spcAft>
                <a:spcPts val="0"/>
              </a:spcAft>
              <a:buClr>
                <a:srgbClr val="000000"/>
              </a:buClr>
              <a:buSzPts val="2800"/>
              <a:buFont typeface="Times New Roman"/>
              <a:buNone/>
            </a:pPr>
            <a:endParaRPr lang="en-US" sz="2800" b="1" u="none" strike="noStrike" cap="none" dirty="0" smtClean="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800"/>
              <a:buFont typeface="Times New Roman"/>
              <a:buNone/>
            </a:pPr>
            <a:r>
              <a:rPr lang="en-US" sz="2800" b="1" u="none" strike="noStrike" cap="none" dirty="0" smtClean="0">
                <a:solidFill>
                  <a:srgbClr val="000000"/>
                </a:solidFill>
                <a:latin typeface="Times New Roman"/>
                <a:ea typeface="Times New Roman"/>
                <a:cs typeface="Times New Roman"/>
                <a:sym typeface="Times New Roman"/>
              </a:rPr>
              <a:t>Portsmouth   </a:t>
            </a:r>
            <a:r>
              <a:rPr lang="en-US" sz="2800" b="1" dirty="0" smtClean="0">
                <a:latin typeface="Times New Roman"/>
                <a:ea typeface="Times New Roman"/>
                <a:cs typeface="Times New Roman"/>
                <a:sym typeface="Times New Roman"/>
              </a:rPr>
              <a:t>    </a:t>
            </a:r>
            <a:r>
              <a:rPr lang="en-US" sz="2800" b="1" u="none" strike="noStrike" cap="none" dirty="0">
                <a:solidFill>
                  <a:srgbClr val="000000"/>
                </a:solidFill>
                <a:latin typeface="Times New Roman"/>
                <a:ea typeface="Times New Roman"/>
                <a:cs typeface="Times New Roman"/>
                <a:sym typeface="Times New Roman"/>
              </a:rPr>
              <a:t>$2,630,274     </a:t>
            </a:r>
            <a:r>
              <a:rPr lang="en-US" sz="2800" b="1" u="none" strike="noStrike" cap="none" dirty="0" smtClean="0">
                <a:solidFill>
                  <a:srgbClr val="000000"/>
                </a:solidFill>
                <a:latin typeface="Times New Roman"/>
                <a:ea typeface="Times New Roman"/>
                <a:cs typeface="Times New Roman"/>
                <a:sym typeface="Times New Roman"/>
              </a:rPr>
              <a:t>    (</a:t>
            </a:r>
            <a:r>
              <a:rPr lang="en-US" sz="2800" b="1" u="none" strike="noStrike" cap="none" dirty="0">
                <a:solidFill>
                  <a:srgbClr val="000000"/>
                </a:solidFill>
                <a:latin typeface="Times New Roman"/>
                <a:ea typeface="Times New Roman"/>
                <a:cs typeface="Times New Roman"/>
                <a:sym typeface="Times New Roman"/>
              </a:rPr>
              <a:t>2,205 students</a:t>
            </a:r>
            <a:r>
              <a:rPr lang="en-US" sz="2800" b="1" u="none" strike="noStrike" cap="none" dirty="0" smtClean="0">
                <a:solidFill>
                  <a:srgbClr val="000000"/>
                </a:solidFill>
                <a:latin typeface="Times New Roman"/>
                <a:ea typeface="Times New Roman"/>
                <a:cs typeface="Times New Roman"/>
                <a:sym typeface="Times New Roman"/>
              </a:rPr>
              <a:t>)</a:t>
            </a:r>
          </a:p>
          <a:p>
            <a:pPr algn="ctr">
              <a:buSzPts val="2800"/>
            </a:pPr>
            <a:r>
              <a:rPr lang="en-US" sz="2800" b="1" dirty="0" smtClean="0">
                <a:latin typeface="Times New Roman"/>
                <a:ea typeface="Times New Roman"/>
                <a:cs typeface="Times New Roman"/>
                <a:sym typeface="Times New Roman"/>
              </a:rPr>
              <a:t>_________________________________________</a:t>
            </a:r>
          </a:p>
          <a:p>
            <a:pPr>
              <a:buSzPts val="2800"/>
            </a:pPr>
            <a:endParaRPr lang="en-US" sz="2800" b="1" dirty="0" smtClean="0">
              <a:latin typeface="Times New Roman"/>
              <a:ea typeface="Times New Roman"/>
              <a:cs typeface="Times New Roman"/>
              <a:sym typeface="Times New Roman"/>
            </a:endParaRPr>
          </a:p>
          <a:p>
            <a:pPr>
              <a:buSzPts val="2800"/>
            </a:pPr>
            <a:r>
              <a:rPr lang="en-US" sz="2800" b="1" dirty="0" smtClean="0">
                <a:latin typeface="Times New Roman"/>
                <a:ea typeface="Times New Roman"/>
                <a:cs typeface="Times New Roman"/>
                <a:sym typeface="Times New Roman"/>
              </a:rPr>
              <a:t>Pittsfield               $469,334</a:t>
            </a:r>
            <a:r>
              <a:rPr lang="en-US" sz="2800" b="1" dirty="0">
                <a:latin typeface="Times New Roman"/>
                <a:ea typeface="Times New Roman"/>
                <a:cs typeface="Times New Roman"/>
                <a:sym typeface="Times New Roman"/>
              </a:rPr>
              <a:t>	     </a:t>
            </a:r>
            <a:r>
              <a:rPr lang="en-US" sz="2800" b="1" dirty="0" smtClean="0">
                <a:latin typeface="Times New Roman"/>
                <a:ea typeface="Times New Roman"/>
                <a:cs typeface="Times New Roman"/>
                <a:sym typeface="Times New Roman"/>
              </a:rPr>
              <a:t> (587 </a:t>
            </a:r>
            <a:r>
              <a:rPr lang="en-US" sz="2800" b="1" dirty="0">
                <a:latin typeface="Times New Roman"/>
                <a:ea typeface="Times New Roman"/>
                <a:cs typeface="Times New Roman"/>
                <a:sym typeface="Times New Roman"/>
              </a:rPr>
              <a:t>students)</a:t>
            </a:r>
            <a:endParaRPr lang="en-US" sz="2000"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800"/>
              <a:buFont typeface="Times New Roman"/>
              <a:buNone/>
            </a:pPr>
            <a:endParaRPr lang="en-US" sz="2800" b="1" dirty="0" smtClean="0">
              <a:latin typeface="Times New Roman"/>
              <a:cs typeface="Times New Roman"/>
              <a:sym typeface="Times New Roman"/>
            </a:endParaRPr>
          </a:p>
          <a:p>
            <a:pPr marL="0" marR="0" lvl="0" indent="0" algn="l" rtl="0">
              <a:lnSpc>
                <a:spcPct val="100000"/>
              </a:lnSpc>
              <a:spcBef>
                <a:spcPts val="0"/>
              </a:spcBef>
              <a:spcAft>
                <a:spcPts val="0"/>
              </a:spcAft>
              <a:buClr>
                <a:srgbClr val="000000"/>
              </a:buClr>
              <a:buSzPts val="2800"/>
              <a:buFont typeface="Times New Roman"/>
              <a:buNone/>
            </a:pPr>
            <a:r>
              <a:rPr lang="en-US" sz="2800" b="1" dirty="0" smtClean="0">
                <a:latin typeface="Times New Roman"/>
                <a:cs typeface="Times New Roman"/>
                <a:sym typeface="Times New Roman"/>
              </a:rPr>
              <a:t>Rye      	</a:t>
            </a:r>
            <a:r>
              <a:rPr lang="en-US" sz="2800" b="1" dirty="0">
                <a:latin typeface="Times New Roman"/>
                <a:cs typeface="Times New Roman"/>
                <a:sym typeface="Times New Roman"/>
              </a:rPr>
              <a:t> </a:t>
            </a:r>
            <a:r>
              <a:rPr lang="en-US" sz="2800" b="1" dirty="0" smtClean="0">
                <a:latin typeface="Times New Roman"/>
                <a:cs typeface="Times New Roman"/>
                <a:sym typeface="Times New Roman"/>
              </a:rPr>
              <a:t>      $3,816,244	      (597 students)</a:t>
            </a:r>
            <a:endParaRPr dirty="0"/>
          </a:p>
          <a:p>
            <a:pPr marL="0" marR="0" lvl="0" indent="0" algn="r" rtl="0">
              <a:lnSpc>
                <a:spcPct val="100000"/>
              </a:lnSpc>
              <a:spcBef>
                <a:spcPts val="0"/>
              </a:spcBef>
              <a:spcAft>
                <a:spcPts val="0"/>
              </a:spcAft>
              <a:buClr>
                <a:srgbClr val="000000"/>
              </a:buClr>
              <a:buSzPts val="2000"/>
              <a:buFont typeface="Times New Roman"/>
              <a:buNone/>
            </a:pPr>
            <a:endParaRPr sz="2000" b="0" i="0" u="none" strike="noStrike" cap="none" dirty="0">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863742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114300" indent="0" algn="ctr">
              <a:buNone/>
            </a:pPr>
            <a:r>
              <a:rPr lang="en-US" b="1" dirty="0"/>
              <a:t>Four School Districts:  Equalized Value Per </a:t>
            </a:r>
            <a:r>
              <a:rPr lang="en-US" b="1" dirty="0" smtClean="0"/>
              <a:t>Pupil </a:t>
            </a:r>
            <a:r>
              <a:rPr lang="en-US" b="1" dirty="0"/>
              <a:t>and Equalized Educ. Tax </a:t>
            </a:r>
            <a:r>
              <a:rPr lang="en-US" b="1" dirty="0" smtClean="0"/>
              <a:t>Rate</a:t>
            </a:r>
          </a:p>
          <a:p>
            <a:pPr marL="114300" indent="0">
              <a:buNone/>
            </a:pPr>
            <a:endParaRPr lang="en-US" b="1" dirty="0"/>
          </a:p>
          <a:p>
            <a:pPr marL="11430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53309238"/>
              </p:ext>
            </p:extLst>
          </p:nvPr>
        </p:nvGraphicFramePr>
        <p:xfrm>
          <a:off x="701458" y="1882773"/>
          <a:ext cx="8075842" cy="4718878"/>
        </p:xfrm>
        <a:graphic>
          <a:graphicData uri="http://schemas.openxmlformats.org/drawingml/2006/table">
            <a:tbl>
              <a:tblPr firstRow="1" firstCol="1" bandRow="1">
                <a:tableStyleId>{2D5ABB26-0587-4C30-8999-92F81FD0307C}</a:tableStyleId>
              </a:tblPr>
              <a:tblGrid>
                <a:gridCol w="1888243"/>
                <a:gridCol w="2038357"/>
                <a:gridCol w="1401634"/>
                <a:gridCol w="1327420"/>
                <a:gridCol w="1420188"/>
              </a:tblGrid>
              <a:tr h="1552249">
                <a:tc>
                  <a:txBody>
                    <a:bodyPr/>
                    <a:lstStyle/>
                    <a:p>
                      <a:pPr marL="0" marR="0">
                        <a:lnSpc>
                          <a:spcPct val="115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11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b="1">
                          <a:effectLst/>
                          <a:latin typeface="Times New Roman" panose="02020603050405020304" pitchFamily="18" charset="0"/>
                          <a:cs typeface="Times New Roman" panose="02020603050405020304" pitchFamily="18" charset="0"/>
                        </a:rPr>
                        <a:t>Equalized </a:t>
                      </a:r>
                      <a:endParaRPr lang="en-US" sz="1100" b="1">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b="1">
                          <a:effectLst/>
                          <a:latin typeface="Times New Roman" panose="02020603050405020304" pitchFamily="18" charset="0"/>
                          <a:cs typeface="Times New Roman" panose="02020603050405020304" pitchFamily="18" charset="0"/>
                        </a:rPr>
                        <a:t>Value</a:t>
                      </a:r>
                      <a:endParaRPr lang="en-US" sz="1100" b="1">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b="1">
                          <a:effectLst/>
                          <a:latin typeface="Times New Roman" panose="02020603050405020304" pitchFamily="18" charset="0"/>
                          <a:cs typeface="Times New Roman" panose="02020603050405020304" pitchFamily="18" charset="0"/>
                        </a:rPr>
                        <a:t>Per Pupil</a:t>
                      </a:r>
                      <a:endParaRPr lang="en-US" sz="1100" b="1">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b="1">
                          <a:effectLst/>
                          <a:latin typeface="Times New Roman" panose="02020603050405020304" pitchFamily="18" charset="0"/>
                          <a:cs typeface="Times New Roman" panose="02020603050405020304" pitchFamily="18" charset="0"/>
                        </a:rPr>
                        <a:t>Equal. </a:t>
                      </a:r>
                      <a:endParaRPr lang="en-US" sz="1100" b="1">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b="1">
                          <a:effectLst/>
                          <a:latin typeface="Times New Roman" panose="02020603050405020304" pitchFamily="18" charset="0"/>
                          <a:cs typeface="Times New Roman" panose="02020603050405020304" pitchFamily="18" charset="0"/>
                        </a:rPr>
                        <a:t>Educ.</a:t>
                      </a:r>
                      <a:endParaRPr lang="en-US" sz="1100" b="1">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b="1">
                          <a:effectLst/>
                          <a:latin typeface="Times New Roman" panose="02020603050405020304" pitchFamily="18" charset="0"/>
                          <a:cs typeface="Times New Roman" panose="02020603050405020304" pitchFamily="18" charset="0"/>
                        </a:rPr>
                        <a:t>Tax Rate</a:t>
                      </a:r>
                      <a:endParaRPr lang="en-US" sz="1100" b="1">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b="1">
                          <a:effectLst/>
                          <a:latin typeface="Times New Roman" panose="02020603050405020304" pitchFamily="18" charset="0"/>
                          <a:cs typeface="Times New Roman" panose="02020603050405020304" pitchFamily="18" charset="0"/>
                        </a:rPr>
                        <a:t>Tax on $200K </a:t>
                      </a:r>
                      <a:endParaRPr lang="en-US" sz="1100" b="1">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b="1">
                          <a:effectLst/>
                          <a:latin typeface="Times New Roman" panose="02020603050405020304" pitchFamily="18" charset="0"/>
                          <a:cs typeface="Times New Roman" panose="02020603050405020304" pitchFamily="18" charset="0"/>
                        </a:rPr>
                        <a:t>Home</a:t>
                      </a:r>
                      <a:endParaRPr lang="en-US" sz="1100" b="1">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b="1">
                          <a:effectLst/>
                          <a:latin typeface="Times New Roman" panose="02020603050405020304" pitchFamily="18" charset="0"/>
                          <a:cs typeface="Times New Roman" panose="02020603050405020304" pitchFamily="18" charset="0"/>
                        </a:rPr>
                        <a:t>Tax on $10M </a:t>
                      </a:r>
                      <a:endParaRPr lang="en-US" sz="1100" b="1">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b="1">
                          <a:effectLst/>
                          <a:latin typeface="Times New Roman" panose="02020603050405020304" pitchFamily="18" charset="0"/>
                          <a:cs typeface="Times New Roman" panose="02020603050405020304" pitchFamily="18" charset="0"/>
                        </a:rPr>
                        <a:t>Business</a:t>
                      </a:r>
                      <a:endParaRPr lang="en-US" sz="1100" b="1">
                        <a:effectLst/>
                        <a:latin typeface="Times New Roman" panose="02020603050405020304" pitchFamily="18" charset="0"/>
                        <a:ea typeface="Calibri"/>
                        <a:cs typeface="Times New Roman" panose="02020603050405020304" pitchFamily="18" charset="0"/>
                      </a:endParaRPr>
                    </a:p>
                  </a:txBody>
                  <a:tcPr marL="68580" marR="68580" marT="0" marB="0"/>
                </a:tc>
              </a:tr>
              <a:tr h="763443">
                <a:tc>
                  <a:txBody>
                    <a:bodyPr/>
                    <a:lstStyle/>
                    <a:p>
                      <a:pPr marL="0" marR="0">
                        <a:lnSpc>
                          <a:spcPct val="115000"/>
                        </a:lnSpc>
                        <a:spcBef>
                          <a:spcPts val="0"/>
                        </a:spcBef>
                        <a:spcAft>
                          <a:spcPts val="0"/>
                        </a:spcAft>
                      </a:pPr>
                      <a:r>
                        <a:rPr lang="en-US" sz="2500" b="1" dirty="0">
                          <a:effectLst/>
                          <a:latin typeface="Times New Roman" panose="02020603050405020304" pitchFamily="18" charset="0"/>
                          <a:cs typeface="Times New Roman" panose="02020603050405020304" pitchFamily="18" charset="0"/>
                        </a:rPr>
                        <a:t>Milford</a:t>
                      </a:r>
                      <a:endParaRPr lang="en-US" sz="25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500" b="1" dirty="0">
                          <a:effectLst/>
                          <a:latin typeface="Times New Roman" panose="02020603050405020304" pitchFamily="18" charset="0"/>
                          <a:cs typeface="Times New Roman" panose="02020603050405020304" pitchFamily="18" charset="0"/>
                        </a:rPr>
                        <a:t>$685,446</a:t>
                      </a:r>
                      <a:endParaRPr lang="en-US" sz="25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500" b="1" dirty="0">
                          <a:effectLst/>
                          <a:latin typeface="Times New Roman" panose="02020603050405020304" pitchFamily="18" charset="0"/>
                          <a:cs typeface="Times New Roman" panose="02020603050405020304" pitchFamily="18" charset="0"/>
                        </a:rPr>
                        <a:t>$19.32</a:t>
                      </a:r>
                      <a:endParaRPr lang="en-US" sz="25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500" b="1" dirty="0">
                          <a:effectLst/>
                          <a:latin typeface="Times New Roman" panose="02020603050405020304" pitchFamily="18" charset="0"/>
                          <a:cs typeface="Times New Roman" panose="02020603050405020304" pitchFamily="18" charset="0"/>
                        </a:rPr>
                        <a:t>$3,864</a:t>
                      </a:r>
                      <a:endParaRPr lang="en-US" sz="25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500" b="1">
                          <a:effectLst/>
                          <a:latin typeface="Times New Roman" panose="02020603050405020304" pitchFamily="18" charset="0"/>
                          <a:cs typeface="Times New Roman" panose="02020603050405020304" pitchFamily="18" charset="0"/>
                        </a:rPr>
                        <a:t>$193,200</a:t>
                      </a:r>
                      <a:endParaRPr lang="en-US" sz="2500" b="1">
                        <a:effectLst/>
                        <a:latin typeface="Times New Roman" panose="02020603050405020304" pitchFamily="18" charset="0"/>
                        <a:ea typeface="Calibri"/>
                        <a:cs typeface="Times New Roman" panose="02020603050405020304" pitchFamily="18" charset="0"/>
                      </a:endParaRPr>
                    </a:p>
                  </a:txBody>
                  <a:tcPr marL="68580" marR="68580" marT="0" marB="0"/>
                </a:tc>
              </a:tr>
              <a:tr h="763443">
                <a:tc>
                  <a:txBody>
                    <a:bodyPr/>
                    <a:lstStyle/>
                    <a:p>
                      <a:pPr marL="0" marR="0">
                        <a:lnSpc>
                          <a:spcPct val="115000"/>
                        </a:lnSpc>
                        <a:spcBef>
                          <a:spcPts val="0"/>
                        </a:spcBef>
                        <a:spcAft>
                          <a:spcPts val="0"/>
                        </a:spcAft>
                      </a:pPr>
                      <a:r>
                        <a:rPr lang="en-US" sz="2500" b="1" dirty="0">
                          <a:effectLst/>
                          <a:latin typeface="Times New Roman" panose="02020603050405020304" pitchFamily="18" charset="0"/>
                          <a:cs typeface="Times New Roman" panose="02020603050405020304" pitchFamily="18" charset="0"/>
                        </a:rPr>
                        <a:t>Portsmouth</a:t>
                      </a:r>
                      <a:endParaRPr lang="en-US" sz="25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500" b="1" dirty="0">
                          <a:effectLst/>
                          <a:latin typeface="Times New Roman" panose="02020603050405020304" pitchFamily="18" charset="0"/>
                          <a:cs typeface="Times New Roman" panose="02020603050405020304" pitchFamily="18" charset="0"/>
                        </a:rPr>
                        <a:t>$2,630,274</a:t>
                      </a:r>
                      <a:endParaRPr lang="en-US" sz="25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500" b="1" dirty="0" smtClean="0">
                          <a:effectLst/>
                          <a:latin typeface="Times New Roman" panose="02020603050405020304" pitchFamily="18" charset="0"/>
                          <a:cs typeface="Times New Roman" panose="02020603050405020304" pitchFamily="18" charset="0"/>
                        </a:rPr>
                        <a:t>  $</a:t>
                      </a:r>
                      <a:r>
                        <a:rPr lang="en-US" sz="2500" b="1" dirty="0">
                          <a:effectLst/>
                          <a:latin typeface="Times New Roman" panose="02020603050405020304" pitchFamily="18" charset="0"/>
                          <a:cs typeface="Times New Roman" panose="02020603050405020304" pitchFamily="18" charset="0"/>
                        </a:rPr>
                        <a:t>6.60</a:t>
                      </a:r>
                      <a:endParaRPr lang="en-US" sz="25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500" b="1" dirty="0">
                          <a:effectLst/>
                          <a:latin typeface="Times New Roman" panose="02020603050405020304" pitchFamily="18" charset="0"/>
                          <a:cs typeface="Times New Roman" panose="02020603050405020304" pitchFamily="18" charset="0"/>
                        </a:rPr>
                        <a:t>$1,320</a:t>
                      </a:r>
                      <a:endParaRPr lang="en-US" sz="25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500" b="1" dirty="0" smtClean="0">
                          <a:effectLst/>
                          <a:latin typeface="Times New Roman" panose="02020603050405020304" pitchFamily="18" charset="0"/>
                          <a:cs typeface="Times New Roman" panose="02020603050405020304" pitchFamily="18" charset="0"/>
                        </a:rPr>
                        <a:t>  $</a:t>
                      </a:r>
                      <a:r>
                        <a:rPr lang="en-US" sz="2500" b="1" dirty="0">
                          <a:effectLst/>
                          <a:latin typeface="Times New Roman" panose="02020603050405020304" pitchFamily="18" charset="0"/>
                          <a:cs typeface="Times New Roman" panose="02020603050405020304" pitchFamily="18" charset="0"/>
                        </a:rPr>
                        <a:t>66,000</a:t>
                      </a:r>
                      <a:endParaRPr lang="en-US" sz="2500" b="1" dirty="0">
                        <a:effectLst/>
                        <a:latin typeface="Times New Roman" panose="02020603050405020304" pitchFamily="18" charset="0"/>
                        <a:ea typeface="Calibri"/>
                        <a:cs typeface="Times New Roman" panose="02020603050405020304" pitchFamily="18" charset="0"/>
                      </a:endParaRPr>
                    </a:p>
                  </a:txBody>
                  <a:tcPr marL="68580" marR="68580" marT="0" marB="0"/>
                </a:tc>
              </a:tr>
              <a:tr h="369039">
                <a:tc>
                  <a:txBody>
                    <a:bodyPr/>
                    <a:lstStyle/>
                    <a:p>
                      <a:pPr marL="0" marR="0">
                        <a:lnSpc>
                          <a:spcPct val="115000"/>
                        </a:lnSpc>
                        <a:spcBef>
                          <a:spcPts val="0"/>
                        </a:spcBef>
                        <a:spcAft>
                          <a:spcPts val="0"/>
                        </a:spcAft>
                      </a:pPr>
                      <a:r>
                        <a:rPr lang="en-US" sz="2500" b="1" dirty="0">
                          <a:effectLst/>
                          <a:latin typeface="Times New Roman" panose="02020603050405020304" pitchFamily="18" charset="0"/>
                          <a:cs typeface="Times New Roman" panose="02020603050405020304" pitchFamily="18" charset="0"/>
                        </a:rPr>
                        <a:t> </a:t>
                      </a:r>
                      <a:endParaRPr lang="en-US" sz="25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500" b="1" dirty="0">
                          <a:effectLst/>
                          <a:latin typeface="Times New Roman" panose="02020603050405020304" pitchFamily="18" charset="0"/>
                          <a:cs typeface="Times New Roman" panose="02020603050405020304" pitchFamily="18" charset="0"/>
                        </a:rPr>
                        <a:t> </a:t>
                      </a:r>
                      <a:endParaRPr lang="en-US" sz="25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500" b="1" dirty="0">
                          <a:effectLst/>
                          <a:latin typeface="Times New Roman" panose="02020603050405020304" pitchFamily="18" charset="0"/>
                          <a:cs typeface="Times New Roman" panose="02020603050405020304" pitchFamily="18" charset="0"/>
                        </a:rPr>
                        <a:t> </a:t>
                      </a:r>
                      <a:endParaRPr lang="en-US" sz="25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500" b="1" dirty="0">
                          <a:effectLst/>
                          <a:latin typeface="Times New Roman" panose="02020603050405020304" pitchFamily="18" charset="0"/>
                          <a:cs typeface="Times New Roman" panose="02020603050405020304" pitchFamily="18" charset="0"/>
                        </a:rPr>
                        <a:t> </a:t>
                      </a:r>
                      <a:endParaRPr lang="en-US" sz="25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500" b="1">
                          <a:effectLst/>
                          <a:latin typeface="Times New Roman" panose="02020603050405020304" pitchFamily="18" charset="0"/>
                          <a:cs typeface="Times New Roman" panose="02020603050405020304" pitchFamily="18" charset="0"/>
                        </a:rPr>
                        <a:t> </a:t>
                      </a:r>
                      <a:endParaRPr lang="en-US" sz="2500" b="1">
                        <a:effectLst/>
                        <a:latin typeface="Times New Roman" panose="02020603050405020304" pitchFamily="18" charset="0"/>
                        <a:ea typeface="Calibri"/>
                        <a:cs typeface="Times New Roman" panose="02020603050405020304" pitchFamily="18" charset="0"/>
                      </a:endParaRPr>
                    </a:p>
                  </a:txBody>
                  <a:tcPr marL="68580" marR="68580" marT="0" marB="0"/>
                </a:tc>
              </a:tr>
              <a:tr h="763443">
                <a:tc>
                  <a:txBody>
                    <a:bodyPr/>
                    <a:lstStyle/>
                    <a:p>
                      <a:pPr marL="0" marR="0">
                        <a:lnSpc>
                          <a:spcPct val="115000"/>
                        </a:lnSpc>
                        <a:spcBef>
                          <a:spcPts val="0"/>
                        </a:spcBef>
                        <a:spcAft>
                          <a:spcPts val="0"/>
                        </a:spcAft>
                      </a:pPr>
                      <a:r>
                        <a:rPr lang="en-US" sz="2500" b="1" dirty="0">
                          <a:effectLst/>
                          <a:latin typeface="Times New Roman" panose="02020603050405020304" pitchFamily="18" charset="0"/>
                          <a:cs typeface="Times New Roman" panose="02020603050405020304" pitchFamily="18" charset="0"/>
                        </a:rPr>
                        <a:t>Pittsfield</a:t>
                      </a:r>
                      <a:endParaRPr lang="en-US" sz="25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500" b="1" dirty="0">
                          <a:effectLst/>
                          <a:latin typeface="Times New Roman" panose="02020603050405020304" pitchFamily="18" charset="0"/>
                          <a:cs typeface="Times New Roman" panose="02020603050405020304" pitchFamily="18" charset="0"/>
                        </a:rPr>
                        <a:t>$469,334</a:t>
                      </a:r>
                      <a:endParaRPr lang="en-US" sz="25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500" b="1" dirty="0">
                          <a:effectLst/>
                          <a:latin typeface="Times New Roman" panose="02020603050405020304" pitchFamily="18" charset="0"/>
                          <a:cs typeface="Times New Roman" panose="02020603050405020304" pitchFamily="18" charset="0"/>
                        </a:rPr>
                        <a:t>$19.83</a:t>
                      </a:r>
                      <a:endParaRPr lang="en-US" sz="25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500" b="1" dirty="0">
                          <a:effectLst/>
                          <a:latin typeface="Times New Roman" panose="02020603050405020304" pitchFamily="18" charset="0"/>
                          <a:cs typeface="Times New Roman" panose="02020603050405020304" pitchFamily="18" charset="0"/>
                        </a:rPr>
                        <a:t>$3,966</a:t>
                      </a:r>
                      <a:endParaRPr lang="en-US" sz="25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500" b="1" dirty="0">
                          <a:effectLst/>
                          <a:latin typeface="Times New Roman" panose="02020603050405020304" pitchFamily="18" charset="0"/>
                          <a:cs typeface="Times New Roman" panose="02020603050405020304" pitchFamily="18" charset="0"/>
                        </a:rPr>
                        <a:t>$198,300</a:t>
                      </a:r>
                      <a:endParaRPr lang="en-US" sz="2500" b="1" dirty="0">
                        <a:effectLst/>
                        <a:latin typeface="Times New Roman" panose="02020603050405020304" pitchFamily="18" charset="0"/>
                        <a:ea typeface="Calibri"/>
                        <a:cs typeface="Times New Roman" panose="02020603050405020304" pitchFamily="18" charset="0"/>
                      </a:endParaRPr>
                    </a:p>
                  </a:txBody>
                  <a:tcPr marL="68580" marR="68580" marT="0" marB="0"/>
                </a:tc>
              </a:tr>
              <a:tr h="369039">
                <a:tc>
                  <a:txBody>
                    <a:bodyPr/>
                    <a:lstStyle/>
                    <a:p>
                      <a:pPr marL="0" marR="0">
                        <a:lnSpc>
                          <a:spcPct val="115000"/>
                        </a:lnSpc>
                        <a:spcBef>
                          <a:spcPts val="0"/>
                        </a:spcBef>
                        <a:spcAft>
                          <a:spcPts val="0"/>
                        </a:spcAft>
                      </a:pPr>
                      <a:r>
                        <a:rPr lang="en-US" sz="2500" b="1" dirty="0">
                          <a:effectLst/>
                          <a:latin typeface="Times New Roman" panose="02020603050405020304" pitchFamily="18" charset="0"/>
                          <a:cs typeface="Times New Roman" panose="02020603050405020304" pitchFamily="18" charset="0"/>
                        </a:rPr>
                        <a:t>Rye</a:t>
                      </a:r>
                      <a:endParaRPr lang="en-US" sz="25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500" b="1" dirty="0">
                          <a:effectLst/>
                          <a:latin typeface="Times New Roman" panose="02020603050405020304" pitchFamily="18" charset="0"/>
                          <a:cs typeface="Times New Roman" panose="02020603050405020304" pitchFamily="18" charset="0"/>
                        </a:rPr>
                        <a:t>$3,816,244</a:t>
                      </a:r>
                      <a:endParaRPr lang="en-US" sz="25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500" b="1" dirty="0" smtClean="0">
                          <a:effectLst/>
                          <a:latin typeface="Times New Roman" panose="02020603050405020304" pitchFamily="18" charset="0"/>
                          <a:cs typeface="Times New Roman" panose="02020603050405020304" pitchFamily="18" charset="0"/>
                        </a:rPr>
                        <a:t>  $</a:t>
                      </a:r>
                      <a:r>
                        <a:rPr lang="en-US" sz="2500" b="1" dirty="0">
                          <a:effectLst/>
                          <a:latin typeface="Times New Roman" panose="02020603050405020304" pitchFamily="18" charset="0"/>
                          <a:cs typeface="Times New Roman" panose="02020603050405020304" pitchFamily="18" charset="0"/>
                        </a:rPr>
                        <a:t>5.84</a:t>
                      </a:r>
                      <a:endParaRPr lang="en-US" sz="25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500" b="1" dirty="0">
                          <a:effectLst/>
                          <a:latin typeface="Times New Roman" panose="02020603050405020304" pitchFamily="18" charset="0"/>
                          <a:cs typeface="Times New Roman" panose="02020603050405020304" pitchFamily="18" charset="0"/>
                        </a:rPr>
                        <a:t>$1,168</a:t>
                      </a:r>
                      <a:endParaRPr lang="en-US" sz="25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500" b="1" dirty="0" smtClean="0">
                          <a:effectLst/>
                          <a:latin typeface="Times New Roman" panose="02020603050405020304" pitchFamily="18" charset="0"/>
                          <a:cs typeface="Times New Roman" panose="02020603050405020304" pitchFamily="18" charset="0"/>
                        </a:rPr>
                        <a:t>  $</a:t>
                      </a:r>
                      <a:r>
                        <a:rPr lang="en-US" sz="2500" b="1" dirty="0">
                          <a:effectLst/>
                          <a:latin typeface="Times New Roman" panose="02020603050405020304" pitchFamily="18" charset="0"/>
                          <a:cs typeface="Times New Roman" panose="02020603050405020304" pitchFamily="18" charset="0"/>
                        </a:rPr>
                        <a:t>58,400</a:t>
                      </a:r>
                      <a:endParaRPr lang="en-US" sz="2500" b="1" dirty="0">
                        <a:effectLst/>
                        <a:latin typeface="Times New Roman" panose="02020603050405020304" pitchFamily="18" charset="0"/>
                        <a:ea typeface="Calibri"/>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1531938" y="1425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41577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3"/>
          <p:cNvSpPr txBox="1"/>
          <p:nvPr/>
        </p:nvSpPr>
        <p:spPr>
          <a:xfrm>
            <a:off x="978850" y="425172"/>
            <a:ext cx="6553200" cy="4827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2800"/>
              <a:buFont typeface="Times New Roman"/>
              <a:buNone/>
            </a:pPr>
            <a:r>
              <a:rPr lang="en-US" sz="2800" b="1" dirty="0" smtClean="0">
                <a:latin typeface="Times New Roman"/>
                <a:ea typeface="Times New Roman"/>
                <a:cs typeface="Times New Roman"/>
                <a:sym typeface="Times New Roman"/>
              </a:rPr>
              <a:t>Four School Districts</a:t>
            </a:r>
            <a:endParaRPr sz="2800" b="1" dirty="0">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800"/>
              <a:buFont typeface="Times New Roman"/>
              <a:buNone/>
            </a:pPr>
            <a:r>
              <a:rPr lang="en-US" sz="2800" b="1" dirty="0" smtClean="0">
                <a:latin typeface="Times New Roman"/>
                <a:ea typeface="Times New Roman"/>
                <a:cs typeface="Times New Roman"/>
                <a:sym typeface="Times New Roman"/>
              </a:rPr>
              <a:t>Eq. Value/ Pupil, Tax Rates and </a:t>
            </a:r>
          </a:p>
          <a:p>
            <a:pPr marL="0" marR="0" lvl="0" indent="0" algn="ctr" rtl="0">
              <a:lnSpc>
                <a:spcPct val="100000"/>
              </a:lnSpc>
              <a:spcBef>
                <a:spcPts val="0"/>
              </a:spcBef>
              <a:spcAft>
                <a:spcPts val="0"/>
              </a:spcAft>
              <a:buClr>
                <a:srgbClr val="000000"/>
              </a:buClr>
              <a:buSzPts val="2800"/>
              <a:buFont typeface="Times New Roman"/>
              <a:buNone/>
            </a:pPr>
            <a:r>
              <a:rPr lang="en-US" sz="2800" b="1" dirty="0" smtClean="0">
                <a:latin typeface="Times New Roman"/>
                <a:ea typeface="Times New Roman"/>
                <a:cs typeface="Times New Roman"/>
                <a:sym typeface="Times New Roman"/>
              </a:rPr>
              <a:t>Spending Per Pupil</a:t>
            </a:r>
            <a:endParaRPr dirty="0"/>
          </a:p>
        </p:txBody>
      </p:sp>
      <p:sp>
        <p:nvSpPr>
          <p:cNvPr id="193" name="Google Shape;193;p43"/>
          <p:cNvSpPr txBox="1"/>
          <p:nvPr/>
        </p:nvSpPr>
        <p:spPr>
          <a:xfrm>
            <a:off x="673457" y="1882827"/>
            <a:ext cx="7872896" cy="3729600"/>
          </a:xfrm>
          <a:prstGeom prst="rect">
            <a:avLst/>
          </a:prstGeom>
          <a:noFill/>
          <a:ln>
            <a:noFill/>
          </a:ln>
        </p:spPr>
        <p:txBody>
          <a:bodyPr spcFirstLastPara="1" wrap="square" lIns="45700" tIns="45700" rIns="45700" bIns="45700" anchor="t" anchorCtr="0">
            <a:noAutofit/>
          </a:bodyPr>
          <a:lstStyle/>
          <a:p>
            <a:pPr marL="1828800" lvl="0" indent="457200">
              <a:buClr>
                <a:srgbClr val="000000"/>
              </a:buClr>
              <a:buSzPts val="2400"/>
            </a:pPr>
            <a:r>
              <a:rPr lang="en-US" sz="2400" b="1" i="0" u="sng" strike="noStrike" cap="none" dirty="0" smtClean="0">
                <a:solidFill>
                  <a:srgbClr val="000000"/>
                </a:solidFill>
                <a:latin typeface="Times New Roman"/>
                <a:ea typeface="Times New Roman"/>
                <a:cs typeface="Times New Roman"/>
                <a:sym typeface="Times New Roman"/>
              </a:rPr>
              <a:t>Eq. Val/</a:t>
            </a:r>
            <a:r>
              <a:rPr lang="en-US" sz="2400" b="1" dirty="0">
                <a:solidFill>
                  <a:srgbClr val="000000"/>
                </a:solidFill>
                <a:latin typeface="Times New Roman"/>
                <a:ea typeface="Times New Roman"/>
                <a:cs typeface="Times New Roman"/>
                <a:sym typeface="Times New Roman"/>
              </a:rPr>
              <a:t> </a:t>
            </a:r>
            <a:r>
              <a:rPr lang="en-US" sz="2400" b="1" dirty="0" smtClean="0">
                <a:solidFill>
                  <a:srgbClr val="000000"/>
                </a:solidFill>
                <a:latin typeface="Times New Roman"/>
                <a:ea typeface="Times New Roman"/>
                <a:cs typeface="Times New Roman"/>
                <a:sym typeface="Times New Roman"/>
              </a:rPr>
              <a:t>         </a:t>
            </a:r>
            <a:r>
              <a:rPr lang="en-US" sz="2400" b="1" u="sng" dirty="0" smtClean="0">
                <a:latin typeface="Times New Roman"/>
                <a:ea typeface="Times New Roman"/>
                <a:cs typeface="Times New Roman"/>
                <a:sym typeface="Times New Roman"/>
              </a:rPr>
              <a:t>Eq. </a:t>
            </a:r>
            <a:r>
              <a:rPr lang="en-US" sz="2400" b="1" i="0" u="sng" strike="noStrike" cap="none" dirty="0" smtClean="0">
                <a:solidFill>
                  <a:srgbClr val="000000"/>
                </a:solidFill>
                <a:latin typeface="Times New Roman"/>
                <a:ea typeface="Times New Roman"/>
                <a:cs typeface="Times New Roman"/>
                <a:sym typeface="Times New Roman"/>
              </a:rPr>
              <a:t>Ed.</a:t>
            </a:r>
            <a:r>
              <a:rPr lang="en-US" sz="2400" b="1" i="0" strike="noStrike" cap="none" dirty="0" smtClean="0">
                <a:solidFill>
                  <a:srgbClr val="000000"/>
                </a:solidFill>
                <a:latin typeface="Times New Roman"/>
                <a:ea typeface="Times New Roman"/>
                <a:cs typeface="Times New Roman"/>
                <a:sym typeface="Times New Roman"/>
              </a:rPr>
              <a:t>	      </a:t>
            </a:r>
            <a:r>
              <a:rPr lang="en-US" sz="2400" b="1" i="0" u="sng" strike="noStrike" cap="none" dirty="0" smtClean="0">
                <a:solidFill>
                  <a:srgbClr val="000000"/>
                </a:solidFill>
                <a:latin typeface="Times New Roman"/>
                <a:ea typeface="Times New Roman"/>
                <a:cs typeface="Times New Roman"/>
                <a:sym typeface="Times New Roman"/>
              </a:rPr>
              <a:t>Spending</a:t>
            </a:r>
          </a:p>
          <a:p>
            <a:pPr marL="1828800" marR="0" lvl="0" indent="457200" algn="l" rtl="0">
              <a:lnSpc>
                <a:spcPct val="100000"/>
              </a:lnSpc>
              <a:spcBef>
                <a:spcPts val="0"/>
              </a:spcBef>
              <a:spcAft>
                <a:spcPts val="0"/>
              </a:spcAft>
              <a:buClr>
                <a:srgbClr val="000000"/>
              </a:buClr>
              <a:buSzPts val="2400"/>
              <a:buFont typeface="Times New Roman"/>
              <a:buNone/>
            </a:pPr>
            <a:r>
              <a:rPr lang="en-US" sz="2400" b="1" i="0" u="sng" strike="noStrike" cap="none" dirty="0" smtClean="0">
                <a:solidFill>
                  <a:srgbClr val="000000"/>
                </a:solidFill>
                <a:latin typeface="Times New Roman"/>
                <a:ea typeface="Times New Roman"/>
                <a:cs typeface="Times New Roman"/>
                <a:sym typeface="Times New Roman"/>
              </a:rPr>
              <a:t>Per Pupil</a:t>
            </a:r>
            <a:r>
              <a:rPr lang="en-US" sz="2400" b="1" dirty="0" smtClean="0">
                <a:latin typeface="Times New Roman"/>
                <a:ea typeface="Times New Roman"/>
                <a:cs typeface="Times New Roman"/>
                <a:sym typeface="Times New Roman"/>
              </a:rPr>
              <a:t>	    </a:t>
            </a:r>
            <a:r>
              <a:rPr lang="en-US" sz="2400" b="1" i="0" u="sng" strike="noStrike" cap="none" dirty="0" smtClean="0">
                <a:solidFill>
                  <a:srgbClr val="000000"/>
                </a:solidFill>
                <a:latin typeface="Times New Roman"/>
                <a:ea typeface="Times New Roman"/>
                <a:cs typeface="Times New Roman"/>
                <a:sym typeface="Times New Roman"/>
              </a:rPr>
              <a:t>Tax Rate</a:t>
            </a:r>
            <a:r>
              <a:rPr lang="en-US" sz="2400" b="1" i="0" strike="noStrike" cap="none" dirty="0" smtClean="0">
                <a:solidFill>
                  <a:srgbClr val="000000"/>
                </a:solidFill>
                <a:latin typeface="Times New Roman"/>
                <a:ea typeface="Times New Roman"/>
                <a:cs typeface="Times New Roman"/>
                <a:sym typeface="Times New Roman"/>
              </a:rPr>
              <a:t>	      </a:t>
            </a:r>
            <a:r>
              <a:rPr lang="en-US" sz="2400" b="1" i="0" u="sng" strike="noStrike" cap="none" dirty="0" smtClean="0">
                <a:solidFill>
                  <a:srgbClr val="000000"/>
                </a:solidFill>
                <a:latin typeface="Times New Roman"/>
                <a:ea typeface="Times New Roman"/>
                <a:cs typeface="Times New Roman"/>
                <a:sym typeface="Times New Roman"/>
              </a:rPr>
              <a:t>Per Pupil</a:t>
            </a:r>
            <a:endParaRPr sz="2400" b="1" i="0" u="sng"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Times New Roman"/>
              <a:buNone/>
            </a:pPr>
            <a:endParaRPr sz="2400" b="1" u="sng"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Times New Roman"/>
              <a:buNone/>
            </a:pPr>
            <a:r>
              <a:rPr lang="en-US" sz="2400" b="1" dirty="0" smtClean="0">
                <a:latin typeface="Times New Roman"/>
                <a:ea typeface="Times New Roman"/>
                <a:cs typeface="Times New Roman"/>
                <a:sym typeface="Times New Roman"/>
              </a:rPr>
              <a:t>Milford</a:t>
            </a:r>
            <a:r>
              <a:rPr lang="en-US" sz="2400" b="1" dirty="0">
                <a:latin typeface="Times New Roman"/>
                <a:ea typeface="Times New Roman"/>
                <a:cs typeface="Times New Roman"/>
                <a:sym typeface="Times New Roman"/>
              </a:rPr>
              <a:t>	</a:t>
            </a:r>
            <a:r>
              <a:rPr lang="en-US" sz="2400" b="1" dirty="0" smtClean="0">
                <a:latin typeface="Times New Roman"/>
                <a:ea typeface="Times New Roman"/>
                <a:cs typeface="Times New Roman"/>
                <a:sym typeface="Times New Roman"/>
              </a:rPr>
              <a:t>   $685,446</a:t>
            </a:r>
            <a:r>
              <a:rPr lang="en-US" sz="2400" b="1" dirty="0">
                <a:latin typeface="Times New Roman"/>
                <a:ea typeface="Times New Roman"/>
                <a:cs typeface="Times New Roman"/>
                <a:sym typeface="Times New Roman"/>
              </a:rPr>
              <a:t>	</a:t>
            </a:r>
            <a:r>
              <a:rPr lang="en-US" sz="2400" b="1" dirty="0" smtClean="0">
                <a:latin typeface="Times New Roman"/>
                <a:ea typeface="Times New Roman"/>
                <a:cs typeface="Times New Roman"/>
                <a:sym typeface="Times New Roman"/>
              </a:rPr>
              <a:t>        $19.32	</a:t>
            </a:r>
            <a:r>
              <a:rPr lang="en-US" sz="2400" b="1" dirty="0">
                <a:latin typeface="Times New Roman"/>
                <a:ea typeface="Times New Roman"/>
                <a:cs typeface="Times New Roman"/>
                <a:sym typeface="Times New Roman"/>
              </a:rPr>
              <a:t> </a:t>
            </a:r>
            <a:r>
              <a:rPr lang="en-US" sz="2400" b="1" dirty="0" smtClean="0">
                <a:latin typeface="Times New Roman"/>
                <a:ea typeface="Times New Roman"/>
                <a:cs typeface="Times New Roman"/>
                <a:sym typeface="Times New Roman"/>
              </a:rPr>
              <a:t>        $15,994</a:t>
            </a:r>
            <a:endParaRPr sz="2400" b="1"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Times New Roman"/>
              <a:buNone/>
            </a:pPr>
            <a:endParaRPr lang="en-US" sz="2400" b="1" dirty="0" smtClean="0">
              <a:latin typeface="Times New Roman"/>
              <a:ea typeface="Times New Roman"/>
              <a:cs typeface="Times New Roman"/>
              <a:sym typeface="Times New Roman"/>
            </a:endParaRPr>
          </a:p>
          <a:p>
            <a:pPr lvl="0">
              <a:buSzPts val="2400"/>
            </a:pPr>
            <a:r>
              <a:rPr lang="en-US" sz="2400" b="1" dirty="0" smtClean="0">
                <a:latin typeface="Times New Roman"/>
                <a:ea typeface="Times New Roman"/>
                <a:cs typeface="Times New Roman"/>
                <a:sym typeface="Times New Roman"/>
              </a:rPr>
              <a:t>Portsmouth</a:t>
            </a:r>
            <a:r>
              <a:rPr lang="en-US" sz="2400" b="1" dirty="0">
                <a:latin typeface="Times New Roman"/>
                <a:ea typeface="Times New Roman"/>
                <a:cs typeface="Times New Roman"/>
                <a:sym typeface="Times New Roman"/>
              </a:rPr>
              <a:t>	</a:t>
            </a:r>
            <a:r>
              <a:rPr lang="en-US" sz="2400" b="1" dirty="0" smtClean="0">
                <a:latin typeface="Times New Roman"/>
                <a:ea typeface="Times New Roman"/>
                <a:cs typeface="Times New Roman"/>
                <a:sym typeface="Times New Roman"/>
              </a:rPr>
              <a:t>$</a:t>
            </a:r>
            <a:r>
              <a:rPr lang="en-US" sz="2400" b="1" dirty="0">
                <a:latin typeface="Times New Roman"/>
                <a:ea typeface="Times New Roman"/>
                <a:cs typeface="Times New Roman"/>
                <a:sym typeface="Times New Roman"/>
              </a:rPr>
              <a:t>2,630,274 	</a:t>
            </a:r>
            <a:r>
              <a:rPr lang="en-US" sz="2400" b="1" dirty="0" smtClean="0">
                <a:latin typeface="Times New Roman"/>
                <a:ea typeface="Times New Roman"/>
                <a:cs typeface="Times New Roman"/>
                <a:sym typeface="Times New Roman"/>
              </a:rPr>
              <a:t>          $6.60              $18,346</a:t>
            </a:r>
            <a:endParaRPr sz="2400" b="1"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Times New Roman"/>
              <a:buNone/>
            </a:pPr>
            <a:r>
              <a:rPr lang="en-US" sz="2400" b="1" dirty="0" smtClean="0">
                <a:latin typeface="Times New Roman"/>
                <a:ea typeface="Times New Roman"/>
                <a:cs typeface="Times New Roman"/>
                <a:sym typeface="Times New Roman"/>
              </a:rPr>
              <a:t>___________________________________________________</a:t>
            </a:r>
          </a:p>
          <a:p>
            <a:pPr marL="0" marR="0" lvl="0" indent="0" algn="l" rtl="0">
              <a:lnSpc>
                <a:spcPct val="100000"/>
              </a:lnSpc>
              <a:spcBef>
                <a:spcPts val="0"/>
              </a:spcBef>
              <a:spcAft>
                <a:spcPts val="0"/>
              </a:spcAft>
              <a:buClr>
                <a:srgbClr val="000000"/>
              </a:buClr>
              <a:buSzPts val="2400"/>
              <a:buFont typeface="Times New Roman"/>
              <a:buNone/>
            </a:pPr>
            <a:endParaRPr lang="en-US" sz="2400" b="1" dirty="0" smtClean="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Times New Roman"/>
              <a:buNone/>
            </a:pPr>
            <a:r>
              <a:rPr lang="en-US" sz="2400" b="1" dirty="0" smtClean="0">
                <a:latin typeface="Times New Roman"/>
                <a:ea typeface="Times New Roman"/>
                <a:cs typeface="Times New Roman"/>
                <a:sym typeface="Times New Roman"/>
              </a:rPr>
              <a:t>Pittsfield </a:t>
            </a:r>
            <a:r>
              <a:rPr lang="en-US" sz="2400" b="1" dirty="0">
                <a:latin typeface="Times New Roman"/>
                <a:ea typeface="Times New Roman"/>
                <a:cs typeface="Times New Roman"/>
                <a:sym typeface="Times New Roman"/>
              </a:rPr>
              <a:t>	</a:t>
            </a:r>
            <a:r>
              <a:rPr lang="en-US" sz="2400" b="1" dirty="0" smtClean="0">
                <a:latin typeface="Times New Roman"/>
                <a:ea typeface="Times New Roman"/>
                <a:cs typeface="Times New Roman"/>
                <a:sym typeface="Times New Roman"/>
              </a:rPr>
              <a:t>   $469,334</a:t>
            </a:r>
            <a:r>
              <a:rPr lang="en-US" sz="2400" b="1" dirty="0">
                <a:latin typeface="Times New Roman"/>
                <a:ea typeface="Times New Roman"/>
                <a:cs typeface="Times New Roman"/>
                <a:sym typeface="Times New Roman"/>
              </a:rPr>
              <a:t>	</a:t>
            </a:r>
            <a:r>
              <a:rPr lang="en-US" sz="2400" b="1" dirty="0" smtClean="0">
                <a:latin typeface="Times New Roman"/>
                <a:ea typeface="Times New Roman"/>
                <a:cs typeface="Times New Roman"/>
                <a:sym typeface="Times New Roman"/>
              </a:rPr>
              <a:t>        $19.89	         $16,161</a:t>
            </a:r>
            <a:endParaRPr sz="2400" b="1"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Times New Roman"/>
              <a:buNone/>
            </a:pPr>
            <a:endParaRPr lang="en-US" sz="2400" b="1" dirty="0" smtClean="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Times New Roman"/>
              <a:buNone/>
            </a:pPr>
            <a:r>
              <a:rPr lang="en-US" sz="2400" b="1" dirty="0" smtClean="0">
                <a:latin typeface="Times New Roman"/>
                <a:ea typeface="Times New Roman"/>
                <a:cs typeface="Times New Roman"/>
                <a:sym typeface="Times New Roman"/>
              </a:rPr>
              <a:t>Rye</a:t>
            </a:r>
            <a:r>
              <a:rPr lang="en-US" sz="2400" b="1" dirty="0">
                <a:latin typeface="Times New Roman"/>
                <a:ea typeface="Times New Roman"/>
                <a:cs typeface="Times New Roman"/>
                <a:sym typeface="Times New Roman"/>
              </a:rPr>
              <a:t>		</a:t>
            </a:r>
            <a:r>
              <a:rPr lang="en-US" sz="2400" b="1" dirty="0" smtClean="0">
                <a:latin typeface="Times New Roman"/>
                <a:ea typeface="Times New Roman"/>
                <a:cs typeface="Times New Roman"/>
                <a:sym typeface="Times New Roman"/>
              </a:rPr>
              <a:t>$3,816,244</a:t>
            </a:r>
            <a:r>
              <a:rPr lang="en-US" sz="2400" b="1" dirty="0">
                <a:latin typeface="Times New Roman"/>
                <a:ea typeface="Times New Roman"/>
                <a:cs typeface="Times New Roman"/>
                <a:sym typeface="Times New Roman"/>
              </a:rPr>
              <a:t> </a:t>
            </a:r>
            <a:r>
              <a:rPr lang="en-US" sz="2400" b="1" dirty="0" smtClean="0">
                <a:latin typeface="Times New Roman"/>
                <a:ea typeface="Times New Roman"/>
                <a:cs typeface="Times New Roman"/>
                <a:sym typeface="Times New Roman"/>
              </a:rPr>
              <a:t>               $5.84	         $23,123</a:t>
            </a:r>
            <a:endParaRPr sz="2400" b="1"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Times New Roman"/>
              <a:buNone/>
            </a:pPr>
            <a:endParaRPr lang="en-US" sz="2400" b="1" dirty="0" smtClean="0">
              <a:latin typeface="Times New Roman"/>
              <a:ea typeface="Times New Roman"/>
              <a:cs typeface="Times New Roman"/>
              <a:sym typeface="Times New Roman"/>
            </a:endParaRPr>
          </a:p>
        </p:txBody>
      </p:sp>
    </p:spTree>
    <p:extLst>
      <p:ext uri="{BB962C8B-B14F-4D97-AF65-F5344CB8AC3E}">
        <p14:creationId xmlns:p14="http://schemas.microsoft.com/office/powerpoint/2010/main" val="1848511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114300" indent="0">
              <a:buNone/>
            </a:pPr>
            <a:r>
              <a:rPr lang="en-US" b="1" u="sng" dirty="0" smtClean="0">
                <a:latin typeface="Times New Roman" panose="02020603050405020304" pitchFamily="18" charset="0"/>
                <a:cs typeface="Times New Roman" panose="02020603050405020304" pitchFamily="18" charset="0"/>
              </a:rPr>
              <a:t>Portsmouth and Milford</a:t>
            </a:r>
            <a:endParaRPr lang="en-US" b="1" u="sng"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331673368"/>
              </p:ext>
            </p:extLst>
          </p:nvPr>
        </p:nvGraphicFramePr>
        <p:xfrm>
          <a:off x="1097281" y="1449250"/>
          <a:ext cx="7080068" cy="2464768"/>
        </p:xfrm>
        <a:graphic>
          <a:graphicData uri="http://schemas.openxmlformats.org/drawingml/2006/table">
            <a:tbl>
              <a:tblPr firstRow="1" bandRow="1"/>
              <a:tblGrid>
                <a:gridCol w="1770017"/>
                <a:gridCol w="1770017"/>
                <a:gridCol w="1770017"/>
                <a:gridCol w="1770017"/>
              </a:tblGrid>
              <a:tr h="818848">
                <a:tc>
                  <a:txBody>
                    <a:bodyPr/>
                    <a:lstStyle/>
                    <a:p>
                      <a:r>
                        <a:rPr lang="en-US" sz="2400" b="1" u="sng" dirty="0" smtClean="0">
                          <a:latin typeface="Times New Roman" panose="02020603050405020304" pitchFamily="18" charset="0"/>
                          <a:cs typeface="Times New Roman" panose="02020603050405020304" pitchFamily="18" charset="0"/>
                        </a:rPr>
                        <a:t>District</a:t>
                      </a:r>
                      <a:endParaRPr lang="en-US" sz="2400" b="1" u="sng" dirty="0">
                        <a:latin typeface="Times New Roman" panose="02020603050405020304" pitchFamily="18" charset="0"/>
                        <a:cs typeface="Times New Roman" panose="02020603050405020304" pitchFamily="18" charset="0"/>
                      </a:endParaRPr>
                    </a:p>
                  </a:txBody>
                  <a:tcPr/>
                </a:tc>
                <a:tc>
                  <a:txBody>
                    <a:bodyPr/>
                    <a:lstStyle/>
                    <a:p>
                      <a:r>
                        <a:rPr lang="en-US" sz="2400" b="1" u="sng" dirty="0" smtClean="0">
                          <a:latin typeface="Times New Roman" panose="02020603050405020304" pitchFamily="18" charset="0"/>
                          <a:cs typeface="Times New Roman" panose="02020603050405020304" pitchFamily="18" charset="0"/>
                        </a:rPr>
                        <a:t>Eq. Val/P</a:t>
                      </a:r>
                      <a:endParaRPr lang="en-US" sz="2400" b="1" u="sng" dirty="0">
                        <a:latin typeface="Times New Roman" panose="02020603050405020304" pitchFamily="18" charset="0"/>
                        <a:cs typeface="Times New Roman" panose="02020603050405020304" pitchFamily="18" charset="0"/>
                      </a:endParaRPr>
                    </a:p>
                  </a:txBody>
                  <a:tcPr/>
                </a:tc>
                <a:tc>
                  <a:txBody>
                    <a:bodyPr/>
                    <a:lstStyle/>
                    <a:p>
                      <a:r>
                        <a:rPr lang="en-US" sz="2400" b="1" u="sng" dirty="0" smtClean="0">
                          <a:latin typeface="Times New Roman" panose="02020603050405020304" pitchFamily="18" charset="0"/>
                          <a:cs typeface="Times New Roman" panose="02020603050405020304" pitchFamily="18" charset="0"/>
                        </a:rPr>
                        <a:t>Tax Rate</a:t>
                      </a:r>
                    </a:p>
                  </a:txBody>
                  <a:tcPr/>
                </a:tc>
                <a:tc>
                  <a:txBody>
                    <a:bodyPr/>
                    <a:lstStyle/>
                    <a:p>
                      <a:r>
                        <a:rPr lang="en-US" sz="2400" b="1" u="sng" dirty="0" smtClean="0">
                          <a:latin typeface="Times New Roman" panose="02020603050405020304" pitchFamily="18" charset="0"/>
                          <a:cs typeface="Times New Roman" panose="02020603050405020304" pitchFamily="18" charset="0"/>
                        </a:rPr>
                        <a:t>Spending</a:t>
                      </a:r>
                    </a:p>
                    <a:p>
                      <a:r>
                        <a:rPr lang="en-US" sz="2400" b="1" u="sng" dirty="0" smtClean="0">
                          <a:latin typeface="Times New Roman" panose="02020603050405020304" pitchFamily="18" charset="0"/>
                          <a:cs typeface="Times New Roman" panose="02020603050405020304" pitchFamily="18" charset="0"/>
                        </a:rPr>
                        <a:t>Per Pupil</a:t>
                      </a:r>
                      <a:endParaRPr lang="en-US" sz="2400" b="1" u="sng" dirty="0">
                        <a:latin typeface="Times New Roman" panose="02020603050405020304" pitchFamily="18" charset="0"/>
                        <a:cs typeface="Times New Roman" panose="02020603050405020304" pitchFamily="18" charset="0"/>
                      </a:endParaRPr>
                    </a:p>
                  </a:txBody>
                  <a:tcPr/>
                </a:tc>
              </a:tr>
              <a:tr h="818848">
                <a:tc>
                  <a:txBody>
                    <a:bodyPr/>
                    <a:lstStyle/>
                    <a:p>
                      <a:r>
                        <a:rPr lang="en-US" sz="2400" b="1" dirty="0" smtClean="0">
                          <a:latin typeface="Times New Roman" panose="02020603050405020304" pitchFamily="18" charset="0"/>
                          <a:cs typeface="Times New Roman" panose="02020603050405020304" pitchFamily="18" charset="0"/>
                        </a:rPr>
                        <a:t>Portsmouth</a:t>
                      </a:r>
                      <a:endParaRPr lang="en-US" sz="2400" b="1" dirty="0">
                        <a:latin typeface="Times New Roman" panose="02020603050405020304" pitchFamily="18" charset="0"/>
                        <a:cs typeface="Times New Roman" panose="02020603050405020304" pitchFamily="18" charset="0"/>
                      </a:endParaRPr>
                    </a:p>
                  </a:txBody>
                  <a:tcPr/>
                </a:tc>
                <a:tc>
                  <a:txBody>
                    <a:bodyPr/>
                    <a:lstStyle/>
                    <a:p>
                      <a:pPr marL="0" marR="0" lvl="0" indent="0" algn="r" rtl="0">
                        <a:lnSpc>
                          <a:spcPct val="115000"/>
                        </a:lnSpc>
                        <a:spcBef>
                          <a:spcPts val="0"/>
                        </a:spcBef>
                        <a:spcAft>
                          <a:spcPts val="0"/>
                        </a:spcAft>
                        <a:buClr>
                          <a:schemeClr val="dk1"/>
                        </a:buClr>
                        <a:buSzPts val="1800"/>
                        <a:buFont typeface="Times New Roman"/>
                        <a:buNone/>
                      </a:pPr>
                      <a:r>
                        <a:rPr lang="en-US" sz="2400" b="1" u="none" strike="noStrike" cap="none" dirty="0" smtClean="0">
                          <a:latin typeface="Times New Roman" panose="02020603050405020304" pitchFamily="18" charset="0"/>
                          <a:cs typeface="Times New Roman" panose="02020603050405020304" pitchFamily="18" charset="0"/>
                        </a:rPr>
                        <a:t>$2,630,274</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smtClean="0">
                          <a:latin typeface="Times New Roman" panose="02020603050405020304" pitchFamily="18" charset="0"/>
                          <a:cs typeface="Times New Roman" panose="02020603050405020304" pitchFamily="18" charset="0"/>
                        </a:rPr>
                        <a:t>$6.60</a:t>
                      </a:r>
                      <a:endParaRPr lang="en-US" sz="2400" b="1" dirty="0">
                        <a:latin typeface="Times New Roman" panose="02020603050405020304" pitchFamily="18" charset="0"/>
                        <a:cs typeface="Times New Roman" panose="02020603050405020304" pitchFamily="18" charset="0"/>
                      </a:endParaRPr>
                    </a:p>
                  </a:txBody>
                  <a:tcPr/>
                </a:tc>
                <a:tc>
                  <a:txBody>
                    <a:bodyPr/>
                    <a:lstStyle/>
                    <a:p>
                      <a:r>
                        <a:rPr lang="en-US" sz="2400" b="1" dirty="0" smtClean="0">
                          <a:latin typeface="Times New Roman" panose="02020603050405020304" pitchFamily="18" charset="0"/>
                          <a:cs typeface="Times New Roman" panose="02020603050405020304" pitchFamily="18" charset="0"/>
                        </a:rPr>
                        <a:t>   $18,346</a:t>
                      </a:r>
                      <a:endParaRPr lang="en-US" sz="2400" b="1" dirty="0">
                        <a:latin typeface="Times New Roman" panose="02020603050405020304" pitchFamily="18" charset="0"/>
                        <a:cs typeface="Times New Roman" panose="02020603050405020304" pitchFamily="18" charset="0"/>
                      </a:endParaRPr>
                    </a:p>
                  </a:txBody>
                  <a:tcPr/>
                </a:tc>
              </a:tr>
              <a:tr h="818848">
                <a:tc>
                  <a:txBody>
                    <a:bodyPr/>
                    <a:lstStyle/>
                    <a:p>
                      <a:r>
                        <a:rPr lang="en-US" sz="2400" b="1" dirty="0" smtClean="0">
                          <a:latin typeface="Times New Roman" panose="02020603050405020304" pitchFamily="18" charset="0"/>
                          <a:cs typeface="Times New Roman" panose="02020603050405020304" pitchFamily="18" charset="0"/>
                        </a:rPr>
                        <a:t>Milford</a:t>
                      </a:r>
                      <a:endParaRPr lang="en-US" sz="2400" b="1" dirty="0">
                        <a:latin typeface="Times New Roman" panose="02020603050405020304" pitchFamily="18" charset="0"/>
                        <a:cs typeface="Times New Roman" panose="02020603050405020304" pitchFamily="18" charset="0"/>
                      </a:endParaRPr>
                    </a:p>
                  </a:txBody>
                  <a:tcPr/>
                </a:tc>
                <a:tc>
                  <a:txBody>
                    <a:bodyPr/>
                    <a:lstStyle/>
                    <a:p>
                      <a:pPr algn="r"/>
                      <a:r>
                        <a:rPr lang="en-US" sz="2400" b="1" dirty="0" smtClean="0">
                          <a:latin typeface="Times New Roman"/>
                          <a:ea typeface="Times New Roman"/>
                          <a:cs typeface="Times New Roman"/>
                          <a:sym typeface="Times New Roman"/>
                        </a:rPr>
                        <a:t>$685,446</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smtClean="0">
                          <a:latin typeface="Times New Roman" panose="02020603050405020304" pitchFamily="18" charset="0"/>
                          <a:cs typeface="Times New Roman" panose="02020603050405020304" pitchFamily="18" charset="0"/>
                        </a:rPr>
                        <a:t>$19.32</a:t>
                      </a:r>
                      <a:endParaRPr lang="en-US" sz="2400" b="1"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1" dirty="0" smtClean="0">
                          <a:latin typeface="Times New Roman" panose="02020603050405020304" pitchFamily="18" charset="0"/>
                          <a:cs typeface="Times New Roman" panose="02020603050405020304" pitchFamily="18" charset="0"/>
                        </a:rPr>
                        <a:t>   </a:t>
                      </a:r>
                      <a:r>
                        <a:rPr lang="en-US" sz="2400" b="1" dirty="0" smtClean="0">
                          <a:latin typeface="Times New Roman"/>
                          <a:ea typeface="Times New Roman"/>
                          <a:cs typeface="Times New Roman"/>
                          <a:sym typeface="Times New Roman"/>
                        </a:rPr>
                        <a:t>$15,994</a:t>
                      </a:r>
                    </a:p>
                    <a:p>
                      <a:endParaRPr lang="en-US" sz="2400" b="1" dirty="0">
                        <a:latin typeface="Times New Roman" panose="02020603050405020304" pitchFamily="18" charset="0"/>
                        <a:cs typeface="Times New Roman" panose="02020603050405020304" pitchFamily="18" charset="0"/>
                      </a:endParaRPr>
                    </a:p>
                  </a:txBody>
                  <a:tcPr/>
                </a:tc>
              </a:tr>
            </a:tbl>
          </a:graphicData>
        </a:graphic>
      </p:graphicFrame>
      <p:sp>
        <p:nvSpPr>
          <p:cNvPr id="5" name="TextBox 4"/>
          <p:cNvSpPr txBox="1"/>
          <p:nvPr/>
        </p:nvSpPr>
        <p:spPr>
          <a:xfrm>
            <a:off x="1301902" y="4033560"/>
            <a:ext cx="6988628" cy="2677656"/>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Portsmouth’s spending per child is $2,352 higher than Milford’s.  </a:t>
            </a:r>
            <a:r>
              <a:rPr lang="en-US" sz="2400" b="1" u="sng" dirty="0" smtClean="0">
                <a:latin typeface="Times New Roman" panose="02020603050405020304" pitchFamily="18" charset="0"/>
                <a:cs typeface="Times New Roman" panose="02020603050405020304" pitchFamily="18" charset="0"/>
              </a:rPr>
              <a:t>For a classroom of 20 children, the difference is $47,040 per year</a:t>
            </a:r>
            <a:r>
              <a:rPr lang="en-US" sz="2400" b="1" dirty="0" smtClean="0">
                <a:latin typeface="Times New Roman" panose="02020603050405020304" pitchFamily="18" charset="0"/>
                <a:cs typeface="Times New Roman" panose="02020603050405020304" pitchFamily="18" charset="0"/>
              </a:rPr>
              <a:t>.  Multiplied across K-12 (13 grades), the difference is $611,520 per classroom.  At the same time, Milford’s tax rate, even with much lower spending per pupil, is nearly three times higher than Portsmouth’s.</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7438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8"/>
          <p:cNvSpPr txBox="1">
            <a:spLocks noGrp="1"/>
          </p:cNvSpPr>
          <p:nvPr>
            <p:ph type="body" idx="1"/>
          </p:nvPr>
        </p:nvSpPr>
        <p:spPr>
          <a:xfrm>
            <a:off x="685800" y="609600"/>
            <a:ext cx="7772400" cy="5486400"/>
          </a:xfrm>
          <a:prstGeom prst="rect">
            <a:avLst/>
          </a:prstGeom>
          <a:noFill/>
          <a:ln>
            <a:noFill/>
          </a:ln>
        </p:spPr>
        <p:txBody>
          <a:bodyPr spcFirstLastPara="1" wrap="square" lIns="45700" tIns="45700" rIns="45700" bIns="45700" anchor="t" anchorCtr="0">
            <a:noAutofit/>
          </a:bodyPr>
          <a:lstStyle/>
          <a:p>
            <a:pPr marL="0" lvl="0" indent="0" algn="ctr" rtl="0">
              <a:lnSpc>
                <a:spcPct val="100000"/>
              </a:lnSpc>
              <a:spcBef>
                <a:spcPts val="0"/>
              </a:spcBef>
              <a:spcAft>
                <a:spcPts val="0"/>
              </a:spcAft>
              <a:buClr>
                <a:srgbClr val="000000"/>
              </a:buClr>
              <a:buSzPts val="3200"/>
              <a:buFont typeface="Times New Roman"/>
              <a:buNone/>
            </a:pPr>
            <a:r>
              <a:rPr lang="en-US" b="1" dirty="0" smtClean="0"/>
              <a:t>School Funding in 2019 – Is the State meeting the NH Constitution’s </a:t>
            </a:r>
            <a:r>
              <a:rPr lang="en-US" b="1" dirty="0"/>
              <a:t>two core requirements</a:t>
            </a:r>
            <a:r>
              <a:rPr lang="en-US" b="0" dirty="0"/>
              <a:t> </a:t>
            </a:r>
            <a:r>
              <a:rPr lang="en-US" b="1" dirty="0"/>
              <a:t>for K-12 public </a:t>
            </a:r>
            <a:r>
              <a:rPr lang="en-US" b="1" dirty="0" smtClean="0"/>
              <a:t>education?</a:t>
            </a:r>
            <a:r>
              <a:rPr lang="en-US" b="1" dirty="0"/>
              <a:t/>
            </a:r>
            <a:br>
              <a:rPr lang="en-US" b="1" dirty="0"/>
            </a:br>
            <a:endParaRPr dirty="0"/>
          </a:p>
          <a:p>
            <a:pPr marL="342900" lvl="0" indent="-342900" algn="l" rtl="0">
              <a:lnSpc>
                <a:spcPct val="100000"/>
              </a:lnSpc>
              <a:spcBef>
                <a:spcPts val="700"/>
              </a:spcBef>
              <a:spcAft>
                <a:spcPts val="0"/>
              </a:spcAft>
              <a:buClr>
                <a:srgbClr val="000000"/>
              </a:buClr>
              <a:buSzPts val="3200"/>
              <a:buFont typeface="Times New Roman"/>
              <a:buChar char="•"/>
            </a:pPr>
            <a:r>
              <a:rPr lang="en-US" b="1" dirty="0"/>
              <a:t>The State has a duty to pay for the cost of a constitutionally adequate education</a:t>
            </a:r>
            <a:r>
              <a:rPr lang="en-US" b="0" dirty="0"/>
              <a:t> </a:t>
            </a:r>
            <a:r>
              <a:rPr lang="en-US" b="1" dirty="0"/>
              <a:t>for every K-12 public school student;</a:t>
            </a:r>
            <a:br>
              <a:rPr lang="en-US" b="1" dirty="0"/>
            </a:br>
            <a:endParaRPr dirty="0"/>
          </a:p>
          <a:p>
            <a:pPr marL="342900" lvl="0" indent="-342900" algn="l" rtl="0">
              <a:lnSpc>
                <a:spcPct val="100000"/>
              </a:lnSpc>
              <a:spcBef>
                <a:spcPts val="700"/>
              </a:spcBef>
              <a:spcAft>
                <a:spcPts val="0"/>
              </a:spcAft>
              <a:buClr>
                <a:srgbClr val="000000"/>
              </a:buClr>
              <a:buSzPts val="3200"/>
              <a:buFont typeface="Times New Roman"/>
              <a:buChar char="•"/>
            </a:pPr>
            <a:r>
              <a:rPr lang="en-US" b="1" dirty="0"/>
              <a:t>The taxes that the State uses to pay for this education must have a uniform rate</a:t>
            </a:r>
            <a:r>
              <a:rPr lang="en-US" b="0" dirty="0"/>
              <a:t> </a:t>
            </a:r>
            <a:r>
              <a:rPr lang="en-US" b="1" dirty="0"/>
              <a:t>across the state.</a:t>
            </a:r>
            <a:endParaRPr dirty="0"/>
          </a:p>
        </p:txBody>
      </p:sp>
    </p:spTree>
    <p:extLst>
      <p:ext uri="{BB962C8B-B14F-4D97-AF65-F5344CB8AC3E}">
        <p14:creationId xmlns:p14="http://schemas.microsoft.com/office/powerpoint/2010/main" val="2431121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30" descr="Picture 2"/>
          <p:cNvPicPr preferRelativeResize="0"/>
          <p:nvPr/>
        </p:nvPicPr>
        <p:blipFill rotWithShape="1">
          <a:blip r:embed="rId3">
            <a:alphaModFix/>
          </a:blip>
          <a:srcRect/>
          <a:stretch/>
        </p:blipFill>
        <p:spPr>
          <a:xfrm>
            <a:off x="290513" y="527050"/>
            <a:ext cx="8562976" cy="5810250"/>
          </a:xfrm>
          <a:prstGeom prst="rect">
            <a:avLst/>
          </a:prstGeom>
          <a:noFill/>
          <a:ln>
            <a:noFill/>
          </a:ln>
        </p:spPr>
      </p:pic>
    </p:spTree>
    <p:extLst>
      <p:ext uri="{BB962C8B-B14F-4D97-AF65-F5344CB8AC3E}">
        <p14:creationId xmlns:p14="http://schemas.microsoft.com/office/powerpoint/2010/main" val="1870588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31" descr="Picture 2"/>
          <p:cNvPicPr preferRelativeResize="0"/>
          <p:nvPr/>
        </p:nvPicPr>
        <p:blipFill rotWithShape="1">
          <a:blip r:embed="rId3">
            <a:alphaModFix/>
          </a:blip>
          <a:srcRect/>
          <a:stretch/>
        </p:blipFill>
        <p:spPr>
          <a:xfrm>
            <a:off x="285750" y="527050"/>
            <a:ext cx="8572500" cy="5810250"/>
          </a:xfrm>
          <a:prstGeom prst="rect">
            <a:avLst/>
          </a:prstGeom>
          <a:noFill/>
          <a:ln>
            <a:noFill/>
          </a:ln>
        </p:spPr>
      </p:pic>
    </p:spTree>
    <p:extLst>
      <p:ext uri="{BB962C8B-B14F-4D97-AF65-F5344CB8AC3E}">
        <p14:creationId xmlns:p14="http://schemas.microsoft.com/office/powerpoint/2010/main" val="34800044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45" descr="Picture 1"/>
          <p:cNvPicPr preferRelativeResize="0"/>
          <p:nvPr/>
        </p:nvPicPr>
        <p:blipFill rotWithShape="1">
          <a:blip r:embed="rId3">
            <a:alphaModFix/>
          </a:blip>
          <a:srcRect/>
          <a:stretch/>
        </p:blipFill>
        <p:spPr>
          <a:xfrm>
            <a:off x="1150044" y="1537395"/>
            <a:ext cx="6850958" cy="4951575"/>
          </a:xfrm>
          <a:prstGeom prst="rect">
            <a:avLst/>
          </a:prstGeom>
          <a:noFill/>
          <a:ln>
            <a:noFill/>
          </a:ln>
        </p:spPr>
      </p:pic>
      <p:sp>
        <p:nvSpPr>
          <p:cNvPr id="205" name="Google Shape;205;p45"/>
          <p:cNvSpPr txBox="1"/>
          <p:nvPr/>
        </p:nvSpPr>
        <p:spPr>
          <a:xfrm>
            <a:off x="1066800" y="152399"/>
            <a:ext cx="7315200" cy="1295532"/>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2800"/>
              <a:buFont typeface="Times New Roman"/>
              <a:buNone/>
            </a:pPr>
            <a:r>
              <a:rPr lang="en-US" sz="2800" b="1" i="0" u="none" strike="noStrike" cap="none">
                <a:solidFill>
                  <a:srgbClr val="000000"/>
                </a:solidFill>
                <a:latin typeface="Times New Roman"/>
                <a:ea typeface="Times New Roman"/>
                <a:cs typeface="Times New Roman"/>
                <a:sym typeface="Times New Roman"/>
              </a:rPr>
              <a:t>77% of Children Attend School</a:t>
            </a:r>
            <a:endParaRPr/>
          </a:p>
          <a:p>
            <a:pPr marL="0" marR="0" lvl="0" indent="0" algn="ctr" rtl="0">
              <a:lnSpc>
                <a:spcPct val="100000"/>
              </a:lnSpc>
              <a:spcBef>
                <a:spcPts val="0"/>
              </a:spcBef>
              <a:spcAft>
                <a:spcPts val="0"/>
              </a:spcAft>
              <a:buClr>
                <a:srgbClr val="000000"/>
              </a:buClr>
              <a:buSzPts val="2800"/>
              <a:buFont typeface="Times New Roman"/>
              <a:buNone/>
            </a:pPr>
            <a:r>
              <a:rPr lang="en-US" sz="2800" b="1" i="0" u="none" strike="noStrike" cap="none">
                <a:solidFill>
                  <a:srgbClr val="000000"/>
                </a:solidFill>
                <a:latin typeface="Times New Roman"/>
                <a:ea typeface="Times New Roman"/>
                <a:cs typeface="Times New Roman"/>
                <a:sym typeface="Times New Roman"/>
              </a:rPr>
              <a:t>in Communities with Below Average </a:t>
            </a:r>
            <a:endParaRPr/>
          </a:p>
          <a:p>
            <a:pPr marL="0" marR="0" lvl="0" indent="0" algn="ctr" rtl="0">
              <a:lnSpc>
                <a:spcPct val="100000"/>
              </a:lnSpc>
              <a:spcBef>
                <a:spcPts val="0"/>
              </a:spcBef>
              <a:spcAft>
                <a:spcPts val="0"/>
              </a:spcAft>
              <a:buClr>
                <a:srgbClr val="000000"/>
              </a:buClr>
              <a:buSzPts val="2800"/>
              <a:buFont typeface="Times New Roman"/>
              <a:buNone/>
            </a:pPr>
            <a:r>
              <a:rPr lang="en-US" sz="2800" b="1" i="0" u="none" strike="noStrike" cap="none">
                <a:solidFill>
                  <a:srgbClr val="000000"/>
                </a:solidFill>
                <a:latin typeface="Times New Roman"/>
                <a:ea typeface="Times New Roman"/>
                <a:cs typeface="Times New Roman"/>
                <a:sym typeface="Times New Roman"/>
              </a:rPr>
              <a:t>Equalized Values</a:t>
            </a:r>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6"/>
          <p:cNvSpPr txBox="1"/>
          <p:nvPr/>
        </p:nvSpPr>
        <p:spPr>
          <a:xfrm>
            <a:off x="990600" y="609600"/>
            <a:ext cx="7010400" cy="5359533"/>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2800"/>
              <a:buFont typeface="Times New Roman"/>
              <a:buNone/>
            </a:pPr>
            <a:r>
              <a:rPr lang="en-US" sz="2800" b="1" i="0" u="sng" strike="noStrike" cap="none">
                <a:solidFill>
                  <a:srgbClr val="000000"/>
                </a:solidFill>
                <a:latin typeface="Times New Roman"/>
                <a:ea typeface="Times New Roman"/>
                <a:cs typeface="Times New Roman"/>
                <a:sym typeface="Times New Roman"/>
              </a:rPr>
              <a:t>Other Implications</a:t>
            </a:r>
            <a:endParaRPr/>
          </a:p>
          <a:p>
            <a:pPr marL="0" marR="0" lvl="0" indent="0" algn="ctr" rtl="0">
              <a:lnSpc>
                <a:spcPct val="100000"/>
              </a:lnSpc>
              <a:spcBef>
                <a:spcPts val="0"/>
              </a:spcBef>
              <a:spcAft>
                <a:spcPts val="0"/>
              </a:spcAft>
              <a:buClr>
                <a:srgbClr val="000000"/>
              </a:buClr>
              <a:buSzPts val="2000"/>
              <a:buFont typeface="Times New Roman"/>
              <a:buNone/>
            </a:pPr>
            <a:endParaRPr sz="2000" b="0" i="0" u="none" strike="noStrike" cap="none">
              <a:solidFill>
                <a:srgbClr val="000000"/>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800"/>
              <a:buFont typeface="Arial"/>
              <a:buChar char="•"/>
            </a:pPr>
            <a:r>
              <a:rPr lang="en-US" sz="2800" b="1" i="0" u="none" strike="noStrike" cap="none">
                <a:solidFill>
                  <a:srgbClr val="000000"/>
                </a:solidFill>
                <a:latin typeface="Times New Roman"/>
                <a:ea typeface="Times New Roman"/>
                <a:cs typeface="Times New Roman"/>
                <a:sym typeface="Times New Roman"/>
              </a:rPr>
              <a:t>Barrier to Economic Development (new businesses and business expansion)</a:t>
            </a:r>
            <a:endParaRPr/>
          </a:p>
          <a:p>
            <a:pPr marL="0" marR="0" lvl="0" indent="0" algn="l" rtl="0">
              <a:lnSpc>
                <a:spcPct val="100000"/>
              </a:lnSpc>
              <a:spcBef>
                <a:spcPts val="0"/>
              </a:spcBef>
              <a:spcAft>
                <a:spcPts val="0"/>
              </a:spcAft>
              <a:buClr>
                <a:srgbClr val="000000"/>
              </a:buClr>
              <a:buSzPts val="2000"/>
              <a:buFont typeface="Times New Roman"/>
              <a:buNone/>
            </a:pPr>
            <a:endParaRPr sz="2000" b="0" i="0" u="none" strike="noStrike" cap="none">
              <a:solidFill>
                <a:srgbClr val="000000"/>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800"/>
              <a:buFont typeface="Arial"/>
              <a:buChar char="•"/>
            </a:pPr>
            <a:r>
              <a:rPr lang="en-US" sz="2800" b="1" i="0" u="none" strike="noStrike" cap="none">
                <a:solidFill>
                  <a:srgbClr val="000000"/>
                </a:solidFill>
                <a:latin typeface="Times New Roman"/>
                <a:ea typeface="Times New Roman"/>
                <a:cs typeface="Times New Roman"/>
                <a:sym typeface="Times New Roman"/>
              </a:rPr>
              <a:t>Works Against Attracting and Keeping Young Families: Workforce Housing; </a:t>
            </a:r>
            <a:endParaRPr/>
          </a:p>
          <a:p>
            <a:pPr marL="0" marR="0" lvl="0" indent="0" algn="l" rtl="0">
              <a:lnSpc>
                <a:spcPct val="100000"/>
              </a:lnSpc>
              <a:spcBef>
                <a:spcPts val="0"/>
              </a:spcBef>
              <a:spcAft>
                <a:spcPts val="0"/>
              </a:spcAft>
              <a:buClr>
                <a:srgbClr val="000000"/>
              </a:buClr>
              <a:buSzPts val="2000"/>
              <a:buFont typeface="Times New Roman"/>
              <a:buNone/>
            </a:pPr>
            <a:endParaRPr sz="2000" b="0" i="0" u="none" strike="noStrike" cap="none">
              <a:solidFill>
                <a:srgbClr val="000000"/>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800"/>
              <a:buFont typeface="Arial"/>
              <a:buChar char="•"/>
            </a:pPr>
            <a:r>
              <a:rPr lang="en-US" sz="2800" b="1" i="0" u="none" strike="noStrike" cap="none">
                <a:solidFill>
                  <a:srgbClr val="000000"/>
                </a:solidFill>
                <a:latin typeface="Times New Roman"/>
                <a:ea typeface="Times New Roman"/>
                <a:cs typeface="Times New Roman"/>
                <a:sym typeface="Times New Roman"/>
              </a:rPr>
              <a:t>Discourages Regional Cooperation and Efficiency/Economies of Scale</a:t>
            </a:r>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800"/>
              <a:buFont typeface="Arial"/>
              <a:buChar char="•"/>
            </a:pPr>
            <a:r>
              <a:rPr lang="en-US" sz="2800" b="1" i="0" u="none" strike="noStrike" cap="none">
                <a:solidFill>
                  <a:srgbClr val="000000"/>
                </a:solidFill>
                <a:latin typeface="Times New Roman"/>
                <a:ea typeface="Times New Roman"/>
                <a:cs typeface="Times New Roman"/>
                <a:sym typeface="Times New Roman"/>
              </a:rPr>
              <a:t>Uneven Burdens of Current Use Taxation and Untaxable State/Federal Land </a:t>
            </a:r>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8"/>
          <p:cNvSpPr txBox="1"/>
          <p:nvPr/>
        </p:nvSpPr>
        <p:spPr>
          <a:xfrm>
            <a:off x="609600" y="311397"/>
            <a:ext cx="7543800" cy="956948"/>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2000"/>
              <a:buFont typeface="Times New Roman"/>
              <a:buNone/>
            </a:pPr>
            <a:r>
              <a:rPr lang="en-US" sz="2000" b="1" i="0" u="none" strike="noStrike" cap="none" dirty="0">
                <a:solidFill>
                  <a:srgbClr val="000000"/>
                </a:solidFill>
                <a:latin typeface="Times New Roman"/>
                <a:ea typeface="Times New Roman"/>
                <a:cs typeface="Times New Roman"/>
                <a:sym typeface="Times New Roman"/>
              </a:rPr>
              <a:t>NH BUSINESS REVIEW</a:t>
            </a:r>
            <a:endParaRPr dirty="0"/>
          </a:p>
          <a:p>
            <a:pPr marL="0" marR="0" lvl="0" indent="0" algn="ctr" rtl="0">
              <a:lnSpc>
                <a:spcPct val="100000"/>
              </a:lnSpc>
              <a:spcBef>
                <a:spcPts val="0"/>
              </a:spcBef>
              <a:spcAft>
                <a:spcPts val="0"/>
              </a:spcAft>
              <a:buClr>
                <a:srgbClr val="000000"/>
              </a:buClr>
              <a:buSzPts val="2000"/>
              <a:buFont typeface="Times New Roman"/>
              <a:buNone/>
            </a:pPr>
            <a:r>
              <a:rPr lang="en-US" sz="2000" b="1" i="0" u="none" strike="noStrike" cap="none" dirty="0" smtClean="0">
                <a:solidFill>
                  <a:srgbClr val="000000"/>
                </a:solidFill>
                <a:latin typeface="Times New Roman"/>
                <a:ea typeface="Times New Roman"/>
                <a:cs typeface="Times New Roman"/>
                <a:sym typeface="Times New Roman"/>
              </a:rPr>
              <a:t>"The Other </a:t>
            </a:r>
            <a:r>
              <a:rPr lang="en-US" sz="2000" b="1" i="0" u="none" strike="noStrike" cap="none" dirty="0">
                <a:solidFill>
                  <a:srgbClr val="000000"/>
                </a:solidFill>
                <a:latin typeface="Times New Roman"/>
                <a:ea typeface="Times New Roman"/>
                <a:cs typeface="Times New Roman"/>
                <a:sym typeface="Times New Roman"/>
              </a:rPr>
              <a:t>New </a:t>
            </a:r>
            <a:r>
              <a:rPr lang="en-US" sz="2000" b="1" i="0" u="none" strike="noStrike" cap="none" dirty="0" smtClean="0">
                <a:solidFill>
                  <a:srgbClr val="000000"/>
                </a:solidFill>
                <a:latin typeface="Times New Roman"/>
                <a:ea typeface="Times New Roman"/>
                <a:cs typeface="Times New Roman"/>
                <a:sym typeface="Times New Roman"/>
              </a:rPr>
              <a:t>Hampshire:</a:t>
            </a:r>
            <a:endParaRPr dirty="0"/>
          </a:p>
          <a:p>
            <a:pPr marL="0" marR="0" lvl="0" indent="0" algn="ctr" rtl="0">
              <a:lnSpc>
                <a:spcPct val="100000"/>
              </a:lnSpc>
              <a:spcBef>
                <a:spcPts val="0"/>
              </a:spcBef>
              <a:spcAft>
                <a:spcPts val="0"/>
              </a:spcAft>
              <a:buClr>
                <a:srgbClr val="000000"/>
              </a:buClr>
              <a:buSzPts val="2000"/>
              <a:buFont typeface="Times New Roman"/>
              <a:buNone/>
            </a:pPr>
            <a:r>
              <a:rPr lang="en-US" sz="2000" b="1" i="0" u="none" strike="noStrike" cap="none" dirty="0">
                <a:solidFill>
                  <a:srgbClr val="000000"/>
                </a:solidFill>
                <a:latin typeface="Times New Roman"/>
                <a:ea typeface="Times New Roman"/>
                <a:cs typeface="Times New Roman"/>
                <a:sym typeface="Times New Roman"/>
              </a:rPr>
              <a:t>The </a:t>
            </a:r>
            <a:r>
              <a:rPr lang="en-US" sz="2000" b="1" i="0" u="none" strike="noStrike" cap="none" dirty="0" smtClean="0">
                <a:solidFill>
                  <a:srgbClr val="000000"/>
                </a:solidFill>
                <a:latin typeface="Times New Roman"/>
                <a:ea typeface="Times New Roman"/>
                <a:cs typeface="Times New Roman"/>
                <a:sym typeface="Times New Roman"/>
              </a:rPr>
              <a:t>State </a:t>
            </a:r>
            <a:r>
              <a:rPr lang="en-US" sz="2000" b="1" i="0" u="none" strike="noStrike" cap="none" dirty="0">
                <a:solidFill>
                  <a:srgbClr val="000000"/>
                </a:solidFill>
                <a:latin typeface="Times New Roman"/>
                <a:ea typeface="Times New Roman"/>
                <a:cs typeface="Times New Roman"/>
                <a:sym typeface="Times New Roman"/>
              </a:rPr>
              <a:t>of the </a:t>
            </a:r>
            <a:r>
              <a:rPr lang="en-US" sz="2000" b="1" i="0" u="none" strike="noStrike" cap="none" dirty="0" smtClean="0">
                <a:solidFill>
                  <a:srgbClr val="000000"/>
                </a:solidFill>
                <a:latin typeface="Times New Roman"/>
                <a:ea typeface="Times New Roman"/>
                <a:cs typeface="Times New Roman"/>
                <a:sym typeface="Times New Roman"/>
              </a:rPr>
              <a:t>State’s </a:t>
            </a:r>
            <a:r>
              <a:rPr lang="en-US" sz="2000" b="1" i="0" u="none" strike="noStrike" cap="none" dirty="0">
                <a:solidFill>
                  <a:srgbClr val="000000"/>
                </a:solidFill>
                <a:latin typeface="Times New Roman"/>
                <a:ea typeface="Times New Roman"/>
                <a:cs typeface="Times New Roman"/>
                <a:sym typeface="Times New Roman"/>
              </a:rPr>
              <a:t>19 </a:t>
            </a:r>
            <a:r>
              <a:rPr lang="en-US" sz="2000" b="1" i="0" u="none" strike="noStrike" cap="none" dirty="0" smtClean="0">
                <a:solidFill>
                  <a:srgbClr val="000000"/>
                </a:solidFill>
                <a:latin typeface="Times New Roman"/>
                <a:ea typeface="Times New Roman"/>
                <a:cs typeface="Times New Roman"/>
                <a:sym typeface="Times New Roman"/>
              </a:rPr>
              <a:t>Largest ‘Property-Poor</a:t>
            </a:r>
            <a:r>
              <a:rPr lang="en-US" sz="2000" b="1" i="0" u="none" strike="noStrike" cap="none" dirty="0">
                <a:solidFill>
                  <a:srgbClr val="000000"/>
                </a:solidFill>
                <a:latin typeface="Times New Roman"/>
                <a:ea typeface="Times New Roman"/>
                <a:cs typeface="Times New Roman"/>
                <a:sym typeface="Times New Roman"/>
              </a:rPr>
              <a:t>’ </a:t>
            </a:r>
            <a:r>
              <a:rPr lang="en-US" sz="2000" b="1" i="0" u="none" strike="noStrike" cap="none" dirty="0" smtClean="0">
                <a:solidFill>
                  <a:srgbClr val="000000"/>
                </a:solidFill>
                <a:latin typeface="Times New Roman"/>
                <a:ea typeface="Times New Roman"/>
                <a:cs typeface="Times New Roman"/>
                <a:sym typeface="Times New Roman"/>
              </a:rPr>
              <a:t>Communities.”</a:t>
            </a:r>
            <a:endParaRPr dirty="0"/>
          </a:p>
        </p:txBody>
      </p:sp>
      <p:sp>
        <p:nvSpPr>
          <p:cNvPr id="280" name="Google Shape;280;p58"/>
          <p:cNvSpPr txBox="1"/>
          <p:nvPr/>
        </p:nvSpPr>
        <p:spPr>
          <a:xfrm>
            <a:off x="1002145" y="1600198"/>
            <a:ext cx="7239001" cy="4773175"/>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400"/>
              <a:buFont typeface="Times New Roman"/>
              <a:buNone/>
            </a:pPr>
            <a:r>
              <a:rPr lang="en-US" sz="2400" b="1" i="0" u="none" strike="noStrike" cap="none">
                <a:solidFill>
                  <a:srgbClr val="000000"/>
                </a:solidFill>
                <a:latin typeface="Times New Roman"/>
                <a:ea typeface="Times New Roman"/>
                <a:cs typeface="Times New Roman"/>
                <a:sym typeface="Times New Roman"/>
              </a:rPr>
              <a:t>	</a:t>
            </a:r>
            <a:r>
              <a:rPr lang="en-US" sz="3200" b="1" i="0" u="none" strike="noStrike" cap="none">
                <a:solidFill>
                  <a:srgbClr val="000000"/>
                </a:solidFill>
                <a:latin typeface="Times New Roman"/>
                <a:ea typeface="Times New Roman"/>
                <a:cs typeface="Times New Roman"/>
                <a:sym typeface="Times New Roman"/>
              </a:rPr>
              <a:t>…more than half the acreage of 17 of these 19 property-poor municipalities is taxed at less than its full market value or not taxed at all. The portion of discounted or non-taxable acreage in Berlin is 87 percent…Boscawen 78 percent, in Allenstown 76 percent… in Claremont and Pittsfield 68 percent and in Bennington, Northfield and Greenville 66 percent.</a:t>
            </a:r>
            <a:endParaRPr/>
          </a:p>
        </p:txBody>
      </p:sp>
    </p:spTree>
    <p:extLst>
      <p:ext uri="{BB962C8B-B14F-4D97-AF65-F5344CB8AC3E}">
        <p14:creationId xmlns:p14="http://schemas.microsoft.com/office/powerpoint/2010/main" val="16449323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7"/>
          <p:cNvSpPr txBox="1"/>
          <p:nvPr/>
        </p:nvSpPr>
        <p:spPr>
          <a:xfrm>
            <a:off x="1219200" y="533400"/>
            <a:ext cx="6781800" cy="605416"/>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3600"/>
              <a:buFont typeface="Times New Roman"/>
              <a:buNone/>
            </a:pPr>
            <a:r>
              <a:rPr lang="en-US" sz="3600" b="1" i="0" u="sng" strike="noStrike" cap="none">
                <a:solidFill>
                  <a:srgbClr val="000000"/>
                </a:solidFill>
                <a:latin typeface="Times New Roman"/>
                <a:ea typeface="Times New Roman"/>
                <a:cs typeface="Times New Roman"/>
                <a:sym typeface="Times New Roman"/>
              </a:rPr>
              <a:t>Adequacy Aid</a:t>
            </a:r>
            <a:endParaRPr/>
          </a:p>
        </p:txBody>
      </p:sp>
      <p:sp>
        <p:nvSpPr>
          <p:cNvPr id="216" name="Google Shape;216;p47"/>
          <p:cNvSpPr txBox="1"/>
          <p:nvPr/>
        </p:nvSpPr>
        <p:spPr>
          <a:xfrm>
            <a:off x="1066800" y="1295400"/>
            <a:ext cx="7353300" cy="4708977"/>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000"/>
              <a:buFont typeface="Times New Roman"/>
              <a:buNone/>
            </a:pPr>
            <a:endParaRPr sz="20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3600"/>
              <a:buFont typeface="Times New Roman"/>
              <a:buNone/>
            </a:pPr>
            <a:r>
              <a:rPr lang="en-US" sz="3600" b="1" i="0" u="none" strike="noStrike" cap="none" dirty="0">
                <a:solidFill>
                  <a:srgbClr val="000000"/>
                </a:solidFill>
                <a:latin typeface="Times New Roman"/>
                <a:ea typeface="Times New Roman"/>
                <a:cs typeface="Times New Roman"/>
                <a:sym typeface="Times New Roman"/>
              </a:rPr>
              <a:t>For FY2018 and FY2019—</a:t>
            </a:r>
            <a:endParaRPr dirty="0"/>
          </a:p>
          <a:p>
            <a:pPr marL="0" marR="0" lvl="0" indent="0" algn="l" rtl="0">
              <a:lnSpc>
                <a:spcPct val="100000"/>
              </a:lnSpc>
              <a:spcBef>
                <a:spcPts val="0"/>
              </a:spcBef>
              <a:spcAft>
                <a:spcPts val="0"/>
              </a:spcAft>
              <a:buClr>
                <a:srgbClr val="000000"/>
              </a:buClr>
              <a:buSzPts val="2000"/>
              <a:buFont typeface="Times New Roman"/>
              <a:buNone/>
            </a:pPr>
            <a:endParaRPr sz="20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3600"/>
              <a:buFont typeface="Times New Roman"/>
              <a:buNone/>
            </a:pPr>
            <a:r>
              <a:rPr lang="en-US" sz="3600" b="1" i="0" u="none" strike="noStrike" cap="none" dirty="0">
                <a:solidFill>
                  <a:srgbClr val="000000"/>
                </a:solidFill>
                <a:latin typeface="Times New Roman"/>
                <a:ea typeface="Times New Roman"/>
                <a:cs typeface="Times New Roman"/>
                <a:sym typeface="Times New Roman"/>
              </a:rPr>
              <a:t>Statewide Base Rate is $3,636/pupil</a:t>
            </a:r>
            <a:endParaRPr dirty="0"/>
          </a:p>
          <a:p>
            <a:pPr marL="0" marR="0" lvl="0" indent="0" algn="l" rtl="0">
              <a:lnSpc>
                <a:spcPct val="100000"/>
              </a:lnSpc>
              <a:spcBef>
                <a:spcPts val="0"/>
              </a:spcBef>
              <a:spcAft>
                <a:spcPts val="0"/>
              </a:spcAft>
              <a:buClr>
                <a:srgbClr val="000000"/>
              </a:buClr>
              <a:buSzPts val="3600"/>
              <a:buFont typeface="Times New Roman"/>
              <a:buNone/>
            </a:pPr>
            <a:r>
              <a:rPr lang="en-US" sz="3600" b="1" i="0" u="none" strike="noStrike" cap="none" dirty="0">
                <a:solidFill>
                  <a:srgbClr val="000000"/>
                </a:solidFill>
                <a:latin typeface="Times New Roman"/>
                <a:ea typeface="Times New Roman"/>
                <a:cs typeface="Times New Roman"/>
                <a:sym typeface="Times New Roman"/>
              </a:rPr>
              <a:t>(with differential aid, $4,477/pupil</a:t>
            </a:r>
            <a:r>
              <a:rPr lang="en-US" sz="3600" b="1" i="0" u="none" strike="noStrike" cap="none" dirty="0" smtClean="0">
                <a:solidFill>
                  <a:srgbClr val="000000"/>
                </a:solidFill>
                <a:latin typeface="Times New Roman"/>
                <a:ea typeface="Times New Roman"/>
                <a:cs typeface="Times New Roman"/>
                <a:sym typeface="Times New Roman"/>
              </a:rPr>
              <a:t>).</a:t>
            </a:r>
            <a:endParaRPr dirty="0"/>
          </a:p>
          <a:p>
            <a:pPr marL="0" marR="0" lvl="0" indent="0" algn="l" rtl="0">
              <a:lnSpc>
                <a:spcPct val="100000"/>
              </a:lnSpc>
              <a:spcBef>
                <a:spcPts val="0"/>
              </a:spcBef>
              <a:spcAft>
                <a:spcPts val="0"/>
              </a:spcAft>
              <a:buClr>
                <a:srgbClr val="000000"/>
              </a:buClr>
              <a:buSzPts val="2000"/>
              <a:buFont typeface="Times New Roman"/>
              <a:buNone/>
            </a:pPr>
            <a:endParaRPr sz="2000" b="0" i="0" u="none" strike="noStrike" cap="none" dirty="0">
              <a:solidFill>
                <a:srgbClr val="000000"/>
              </a:solidFill>
              <a:latin typeface="Helvetica Neue"/>
              <a:ea typeface="Helvetica Neue"/>
              <a:cs typeface="Helvetica Neue"/>
              <a:sym typeface="Helvetica Neue"/>
            </a:endParaRPr>
          </a:p>
          <a:p>
            <a:pPr marL="0" marR="0" lvl="0" indent="0" rtl="0">
              <a:lnSpc>
                <a:spcPct val="100000"/>
              </a:lnSpc>
              <a:spcBef>
                <a:spcPts val="0"/>
              </a:spcBef>
              <a:spcAft>
                <a:spcPts val="0"/>
              </a:spcAft>
              <a:buClr>
                <a:srgbClr val="000000"/>
              </a:buClr>
              <a:buSzPts val="3600"/>
              <a:buFont typeface="Times New Roman"/>
              <a:buNone/>
            </a:pPr>
            <a:r>
              <a:rPr lang="en-US" sz="3600" b="1" i="0" strike="noStrike" cap="none" dirty="0" smtClean="0">
                <a:solidFill>
                  <a:srgbClr val="000000"/>
                </a:solidFill>
                <a:latin typeface="Times New Roman"/>
                <a:ea typeface="Times New Roman"/>
                <a:cs typeface="Times New Roman"/>
                <a:sym typeface="Times New Roman"/>
              </a:rPr>
              <a:t>In the 2017-2018 school year, the State average cost per pupil was</a:t>
            </a:r>
          </a:p>
          <a:p>
            <a:pPr marL="0" marR="0" lvl="0" indent="0" rtl="0">
              <a:lnSpc>
                <a:spcPct val="100000"/>
              </a:lnSpc>
              <a:spcBef>
                <a:spcPts val="0"/>
              </a:spcBef>
              <a:spcAft>
                <a:spcPts val="0"/>
              </a:spcAft>
              <a:buClr>
                <a:srgbClr val="000000"/>
              </a:buClr>
              <a:buSzPts val="3600"/>
              <a:buFont typeface="Times New Roman"/>
              <a:buNone/>
            </a:pPr>
            <a:r>
              <a:rPr lang="en-US" sz="3600" b="1" dirty="0" smtClean="0">
                <a:latin typeface="Times New Roman"/>
                <a:ea typeface="Helvetica Neue"/>
                <a:cs typeface="Times New Roman"/>
                <a:sym typeface="Times New Roman"/>
              </a:rPr>
              <a:t>$15,865.</a:t>
            </a:r>
            <a:endParaRPr sz="2000" b="0" i="0" strike="noStrike" cap="none" dirty="0">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114300" indent="0" algn="ctr">
              <a:spcBef>
                <a:spcPts val="400"/>
              </a:spcBef>
              <a:buNone/>
            </a:pPr>
            <a:r>
              <a:rPr lang="en-US" b="1" dirty="0"/>
              <a:t>The ConVal </a:t>
            </a:r>
            <a:r>
              <a:rPr lang="en-US" b="1" dirty="0" smtClean="0"/>
              <a:t>Decision: </a:t>
            </a:r>
          </a:p>
          <a:p>
            <a:pPr marL="114300" indent="0" algn="ctr">
              <a:spcBef>
                <a:spcPts val="400"/>
              </a:spcBef>
              <a:buNone/>
            </a:pPr>
            <a:r>
              <a:rPr lang="en-US" b="1" dirty="0" smtClean="0"/>
              <a:t>The current adequacy cost standard is unconstitutional</a:t>
            </a:r>
          </a:p>
          <a:p>
            <a:pPr marL="114300" indent="0" algn="ctr">
              <a:spcBef>
                <a:spcPts val="400"/>
              </a:spcBef>
              <a:buNone/>
            </a:pPr>
            <a:endParaRPr lang="en-US" b="1" dirty="0" smtClean="0"/>
          </a:p>
          <a:p>
            <a:pPr marL="114300" indent="0">
              <a:buNone/>
            </a:pPr>
            <a:r>
              <a:rPr lang="en-US" sz="3600" b="1" dirty="0" smtClean="0"/>
              <a:t>RSA </a:t>
            </a:r>
            <a:r>
              <a:rPr lang="en-US" sz="3600" b="1" dirty="0"/>
              <a:t>198-40a II(a), </a:t>
            </a:r>
            <a:r>
              <a:rPr lang="en-US" sz="3600" b="1" dirty="0" smtClean="0"/>
              <a:t>the state statute that </a:t>
            </a:r>
            <a:r>
              <a:rPr lang="en-US" sz="3600" b="1" dirty="0"/>
              <a:t>sets the cost of baseline adequacy (currently $3,636</a:t>
            </a:r>
            <a:r>
              <a:rPr lang="en-US" sz="3600" b="1" dirty="0" smtClean="0"/>
              <a:t>), </a:t>
            </a:r>
            <a:r>
              <a:rPr lang="en-US" sz="3600" b="1" dirty="0"/>
              <a:t>is </a:t>
            </a:r>
            <a:r>
              <a:rPr lang="en-US" sz="3600" b="1" dirty="0" smtClean="0"/>
              <a:t>unconstitutional as applied to the petitioner school districts.</a:t>
            </a:r>
            <a:r>
              <a:rPr lang="en-US" sz="3600" b="1" dirty="0"/>
              <a:t> </a:t>
            </a:r>
            <a:endParaRPr lang="en-US" sz="2400" b="1" dirty="0" smtClean="0"/>
          </a:p>
          <a:p>
            <a:pPr marL="114300" indent="0" algn="r">
              <a:spcBef>
                <a:spcPts val="0"/>
              </a:spcBef>
              <a:buNone/>
            </a:pPr>
            <a:r>
              <a:rPr lang="en-US" sz="2400" b="1" dirty="0" smtClean="0"/>
              <a:t>Cheshire County Superior Court</a:t>
            </a:r>
          </a:p>
          <a:p>
            <a:pPr marL="114300" indent="0" algn="r">
              <a:spcBef>
                <a:spcPts val="0"/>
              </a:spcBef>
              <a:buNone/>
            </a:pPr>
            <a:r>
              <a:rPr lang="en-US" sz="2400" b="1" dirty="0" smtClean="0"/>
              <a:t>Justice David </a:t>
            </a:r>
            <a:r>
              <a:rPr lang="en-US" sz="2400" b="1" dirty="0" err="1" smtClean="0"/>
              <a:t>Ruoff</a:t>
            </a:r>
            <a:r>
              <a:rPr lang="en-US" sz="2400" b="1" dirty="0" smtClean="0"/>
              <a:t> </a:t>
            </a:r>
          </a:p>
          <a:p>
            <a:pPr marL="114300" indent="0" algn="r">
              <a:spcBef>
                <a:spcPts val="0"/>
              </a:spcBef>
              <a:buNone/>
            </a:pPr>
            <a:r>
              <a:rPr lang="en-US" sz="2400" b="1" dirty="0" smtClean="0"/>
              <a:t>June 5, 2019</a:t>
            </a:r>
            <a:endParaRPr lang="en-US" sz="2400" b="1" dirty="0"/>
          </a:p>
        </p:txBody>
      </p:sp>
    </p:spTree>
    <p:extLst>
      <p:ext uri="{BB962C8B-B14F-4D97-AF65-F5344CB8AC3E}">
        <p14:creationId xmlns:p14="http://schemas.microsoft.com/office/powerpoint/2010/main" val="27147427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8"/>
          <p:cNvSpPr txBox="1">
            <a:spLocks noGrp="1"/>
          </p:cNvSpPr>
          <p:nvPr>
            <p:ph type="body" idx="1"/>
          </p:nvPr>
        </p:nvSpPr>
        <p:spPr>
          <a:xfrm>
            <a:off x="457200" y="304800"/>
            <a:ext cx="8229600" cy="6172200"/>
          </a:xfrm>
          <a:prstGeom prst="rect">
            <a:avLst/>
          </a:prstGeom>
          <a:noFill/>
          <a:ln>
            <a:noFill/>
          </a:ln>
        </p:spPr>
        <p:txBody>
          <a:bodyPr spcFirstLastPara="1" wrap="square" lIns="45700" tIns="45700" rIns="45700" bIns="45700" anchor="t" anchorCtr="0">
            <a:noAutofit/>
          </a:bodyPr>
          <a:lstStyle/>
          <a:p>
            <a:pPr marL="0" lvl="0" indent="0" algn="ctr" rtl="0">
              <a:lnSpc>
                <a:spcPct val="90000"/>
              </a:lnSpc>
              <a:spcBef>
                <a:spcPts val="0"/>
              </a:spcBef>
              <a:spcAft>
                <a:spcPts val="0"/>
              </a:spcAft>
              <a:buClr>
                <a:srgbClr val="FF0000"/>
              </a:buClr>
              <a:buSzPts val="3200"/>
              <a:buFont typeface="Times New Roman"/>
              <a:buNone/>
            </a:pPr>
            <a:r>
              <a:rPr lang="en-US">
                <a:solidFill>
                  <a:srgbClr val="FF0000"/>
                </a:solidFill>
              </a:rPr>
              <a:t>What does an “Adequate” K-12 Education Cost ?</a:t>
            </a:r>
            <a:endParaRPr/>
          </a:p>
          <a:p>
            <a:pPr marL="0" lvl="0" indent="0" algn="l" rtl="0">
              <a:lnSpc>
                <a:spcPct val="90000"/>
              </a:lnSpc>
              <a:spcBef>
                <a:spcPts val="700"/>
              </a:spcBef>
              <a:spcAft>
                <a:spcPts val="0"/>
              </a:spcAft>
              <a:buClr>
                <a:srgbClr val="000000"/>
              </a:buClr>
              <a:buSzPts val="2000"/>
              <a:buFont typeface="Times New Roman"/>
              <a:buNone/>
            </a:pPr>
            <a:endParaRPr sz="2000"/>
          </a:p>
          <a:p>
            <a:pPr marL="0" lvl="0" indent="0" algn="ctr" rtl="0">
              <a:lnSpc>
                <a:spcPct val="90000"/>
              </a:lnSpc>
              <a:spcBef>
                <a:spcPts val="700"/>
              </a:spcBef>
              <a:spcAft>
                <a:spcPts val="0"/>
              </a:spcAft>
              <a:buClr>
                <a:srgbClr val="000000"/>
              </a:buClr>
              <a:buSzPts val="3200"/>
              <a:buFont typeface="Times New Roman"/>
              <a:buNone/>
            </a:pPr>
            <a:r>
              <a:rPr lang="en-US"/>
              <a:t>Let’s take an example:</a:t>
            </a:r>
            <a:endParaRPr/>
          </a:p>
          <a:p>
            <a:pPr marL="0" lvl="0" indent="0" algn="ctr" rtl="0">
              <a:lnSpc>
                <a:spcPct val="90000"/>
              </a:lnSpc>
              <a:spcBef>
                <a:spcPts val="700"/>
              </a:spcBef>
              <a:spcAft>
                <a:spcPts val="0"/>
              </a:spcAft>
              <a:buClr>
                <a:srgbClr val="000000"/>
              </a:buClr>
              <a:buSzPts val="2000"/>
              <a:buFont typeface="Times New Roman"/>
              <a:buNone/>
            </a:pPr>
            <a:endParaRPr sz="2000"/>
          </a:p>
          <a:p>
            <a:pPr marL="0" lvl="0" indent="0" algn="ctr" rtl="0">
              <a:lnSpc>
                <a:spcPct val="90000"/>
              </a:lnSpc>
              <a:spcBef>
                <a:spcPts val="700"/>
              </a:spcBef>
              <a:spcAft>
                <a:spcPts val="0"/>
              </a:spcAft>
              <a:buClr>
                <a:srgbClr val="000000"/>
              </a:buClr>
              <a:buSzPts val="3200"/>
              <a:buFont typeface="Times New Roman"/>
              <a:buNone/>
            </a:pPr>
            <a:r>
              <a:rPr lang="en-US"/>
              <a:t>The State of New Hampshire says that for Pittsfield’s 581 students it should cost</a:t>
            </a:r>
            <a:endParaRPr/>
          </a:p>
          <a:p>
            <a:pPr marL="0" lvl="0" indent="0" algn="ctr" rtl="0">
              <a:lnSpc>
                <a:spcPct val="90000"/>
              </a:lnSpc>
              <a:spcBef>
                <a:spcPts val="700"/>
              </a:spcBef>
              <a:spcAft>
                <a:spcPts val="0"/>
              </a:spcAft>
              <a:buClr>
                <a:srgbClr val="000000"/>
              </a:buClr>
              <a:buSzPts val="3200"/>
              <a:buFont typeface="Times New Roman"/>
              <a:buNone/>
            </a:pPr>
            <a:r>
              <a:rPr lang="en-US"/>
              <a:t>$2,690,333</a:t>
            </a:r>
            <a:endParaRPr/>
          </a:p>
          <a:p>
            <a:pPr marL="0" lvl="0" indent="0" algn="ctr" rtl="0">
              <a:lnSpc>
                <a:spcPct val="90000"/>
              </a:lnSpc>
              <a:spcBef>
                <a:spcPts val="700"/>
              </a:spcBef>
              <a:spcAft>
                <a:spcPts val="0"/>
              </a:spcAft>
              <a:buClr>
                <a:srgbClr val="000000"/>
              </a:buClr>
              <a:buSzPts val="2000"/>
              <a:buFont typeface="Times New Roman"/>
              <a:buNone/>
            </a:pPr>
            <a:endParaRPr sz="2000"/>
          </a:p>
          <a:p>
            <a:pPr marL="0" lvl="0" indent="0" algn="ctr" rtl="0">
              <a:lnSpc>
                <a:spcPct val="90000"/>
              </a:lnSpc>
              <a:spcBef>
                <a:spcPts val="700"/>
              </a:spcBef>
              <a:spcAft>
                <a:spcPts val="0"/>
              </a:spcAft>
              <a:buClr>
                <a:srgbClr val="000000"/>
              </a:buClr>
              <a:buSzPts val="2000"/>
              <a:buFont typeface="Times New Roman"/>
              <a:buNone/>
            </a:pPr>
            <a:endParaRPr sz="2000"/>
          </a:p>
          <a:p>
            <a:pPr marL="0" lvl="0" indent="0" algn="ctr" rtl="0">
              <a:lnSpc>
                <a:spcPct val="90000"/>
              </a:lnSpc>
              <a:spcBef>
                <a:spcPts val="700"/>
              </a:spcBef>
              <a:spcAft>
                <a:spcPts val="0"/>
              </a:spcAft>
              <a:buClr>
                <a:srgbClr val="000000"/>
              </a:buClr>
              <a:buSzPts val="3200"/>
              <a:buFont typeface="Times New Roman"/>
              <a:buNone/>
            </a:pPr>
            <a:r>
              <a:rPr lang="en-US"/>
              <a:t>The Pittsfield School District budget this year is $10,302,402</a:t>
            </a:r>
            <a:endParaRPr/>
          </a:p>
          <a:p>
            <a:pPr marL="0" lvl="0" indent="0" algn="ctr" rtl="0">
              <a:lnSpc>
                <a:spcPct val="90000"/>
              </a:lnSpc>
              <a:spcBef>
                <a:spcPts val="700"/>
              </a:spcBef>
              <a:spcAft>
                <a:spcPts val="0"/>
              </a:spcAft>
              <a:buClr>
                <a:srgbClr val="000000"/>
              </a:buClr>
              <a:buSzPts val="3200"/>
              <a:buFont typeface="Times New Roman"/>
              <a:buNone/>
            </a:pPr>
            <a:endParaRPr/>
          </a:p>
          <a:p>
            <a:pPr marL="0" lvl="0" indent="0" algn="ctr" rtl="0">
              <a:lnSpc>
                <a:spcPct val="90000"/>
              </a:lnSpc>
              <a:spcBef>
                <a:spcPts val="700"/>
              </a:spcBef>
              <a:spcAft>
                <a:spcPts val="0"/>
              </a:spcAft>
              <a:buClr>
                <a:srgbClr val="000000"/>
              </a:buClr>
              <a:buSzPts val="3200"/>
              <a:buFont typeface="Times New Roman"/>
              <a:buNone/>
            </a:pPr>
            <a:r>
              <a:rPr lang="en-US"/>
              <a:t>So let’s pare that budget down…..</a:t>
            </a:r>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9"/>
          <p:cNvSpPr txBox="1"/>
          <p:nvPr/>
        </p:nvSpPr>
        <p:spPr>
          <a:xfrm>
            <a:off x="457200" y="147525"/>
            <a:ext cx="8229600" cy="64860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1850"/>
              <a:buFont typeface="Arial"/>
              <a:buNone/>
            </a:pPr>
            <a:r>
              <a:rPr lang="en-US" sz="1600" i="0" u="none" strike="noStrike" cap="none">
                <a:solidFill>
                  <a:schemeClr val="dk1"/>
                </a:solidFill>
                <a:latin typeface="Times New Roman"/>
                <a:ea typeface="Times New Roman"/>
                <a:cs typeface="Times New Roman"/>
                <a:sym typeface="Times New Roman"/>
              </a:rPr>
              <a:t>Eliminate 5 of the 16 teachers at the elementary school</a:t>
            </a:r>
            <a:endParaRPr sz="1600">
              <a:latin typeface="Times New Roman"/>
              <a:ea typeface="Times New Roman"/>
              <a:cs typeface="Times New Roman"/>
              <a:sym typeface="Times New Roman"/>
            </a:endParaRPr>
          </a:p>
          <a:p>
            <a:pPr marL="0" marR="0" lvl="0" indent="0" algn="l" rtl="0">
              <a:lnSpc>
                <a:spcPct val="80000"/>
              </a:lnSpc>
              <a:spcBef>
                <a:spcPts val="370"/>
              </a:spcBef>
              <a:spcAft>
                <a:spcPts val="0"/>
              </a:spcAft>
              <a:buClr>
                <a:schemeClr val="dk1"/>
              </a:buClr>
              <a:buSzPts val="1850"/>
              <a:buFont typeface="Arial"/>
              <a:buNone/>
            </a:pPr>
            <a:r>
              <a:rPr lang="en-US" sz="1600" i="0" u="none" strike="noStrike" cap="none">
                <a:solidFill>
                  <a:schemeClr val="dk1"/>
                </a:solidFill>
                <a:latin typeface="Times New Roman"/>
                <a:ea typeface="Times New Roman"/>
                <a:cs typeface="Times New Roman"/>
                <a:sym typeface="Times New Roman"/>
              </a:rPr>
              <a:t>Eliminate all art, music, and physical education classes in all grades</a:t>
            </a:r>
            <a:endParaRPr sz="1600">
              <a:latin typeface="Times New Roman"/>
              <a:ea typeface="Times New Roman"/>
              <a:cs typeface="Times New Roman"/>
              <a:sym typeface="Times New Roman"/>
            </a:endParaRPr>
          </a:p>
          <a:p>
            <a:pPr marL="0" marR="0" lvl="0" indent="0" algn="l" rtl="0">
              <a:lnSpc>
                <a:spcPct val="80000"/>
              </a:lnSpc>
              <a:spcBef>
                <a:spcPts val="370"/>
              </a:spcBef>
              <a:spcAft>
                <a:spcPts val="0"/>
              </a:spcAft>
              <a:buClr>
                <a:schemeClr val="dk1"/>
              </a:buClr>
              <a:buSzPts val="1850"/>
              <a:buFont typeface="Arial"/>
              <a:buNone/>
            </a:pPr>
            <a:r>
              <a:rPr lang="en-US" sz="1600" i="0" u="none" strike="noStrike" cap="none">
                <a:solidFill>
                  <a:schemeClr val="dk1"/>
                </a:solidFill>
                <a:latin typeface="Times New Roman"/>
                <a:ea typeface="Times New Roman"/>
                <a:cs typeface="Times New Roman"/>
                <a:sym typeface="Times New Roman"/>
              </a:rPr>
              <a:t>Eliminate all school nurses and any medical support</a:t>
            </a:r>
            <a:endParaRPr sz="1600">
              <a:latin typeface="Times New Roman"/>
              <a:ea typeface="Times New Roman"/>
              <a:cs typeface="Times New Roman"/>
              <a:sym typeface="Times New Roman"/>
            </a:endParaRPr>
          </a:p>
          <a:p>
            <a:pPr marL="0" marR="0" lvl="0" indent="0" algn="l" rtl="0">
              <a:lnSpc>
                <a:spcPct val="80000"/>
              </a:lnSpc>
              <a:spcBef>
                <a:spcPts val="370"/>
              </a:spcBef>
              <a:spcAft>
                <a:spcPts val="0"/>
              </a:spcAft>
              <a:buClr>
                <a:schemeClr val="dk1"/>
              </a:buClr>
              <a:buSzPts val="1850"/>
              <a:buFont typeface="Arial"/>
              <a:buNone/>
            </a:pPr>
            <a:r>
              <a:rPr lang="en-US" sz="1600" i="0" u="none" strike="noStrike" cap="none">
                <a:solidFill>
                  <a:schemeClr val="dk1"/>
                </a:solidFill>
                <a:latin typeface="Times New Roman"/>
                <a:ea typeface="Times New Roman"/>
                <a:cs typeface="Times New Roman"/>
                <a:sym typeface="Times New Roman"/>
              </a:rPr>
              <a:t>Eliminate all regular and special education transportation services (parents to 	transport their children to and from school)</a:t>
            </a:r>
            <a:endParaRPr sz="1600">
              <a:latin typeface="Times New Roman"/>
              <a:ea typeface="Times New Roman"/>
              <a:cs typeface="Times New Roman"/>
              <a:sym typeface="Times New Roman"/>
            </a:endParaRPr>
          </a:p>
          <a:p>
            <a:pPr marL="0" marR="0" lvl="0" indent="0" algn="l" rtl="0">
              <a:lnSpc>
                <a:spcPct val="80000"/>
              </a:lnSpc>
              <a:spcBef>
                <a:spcPts val="370"/>
              </a:spcBef>
              <a:spcAft>
                <a:spcPts val="0"/>
              </a:spcAft>
              <a:buClr>
                <a:schemeClr val="dk1"/>
              </a:buClr>
              <a:buSzPts val="1850"/>
              <a:buFont typeface="Arial"/>
              <a:buNone/>
            </a:pPr>
            <a:r>
              <a:rPr lang="en-US" sz="1600" i="0" u="none" strike="noStrike" cap="none">
                <a:solidFill>
                  <a:schemeClr val="dk1"/>
                </a:solidFill>
                <a:latin typeface="Times New Roman"/>
                <a:ea typeface="Times New Roman"/>
                <a:cs typeface="Times New Roman"/>
                <a:sym typeface="Times New Roman"/>
              </a:rPr>
              <a:t>Eliminate one of the two office secretaries at the elementary school</a:t>
            </a:r>
            <a:endParaRPr sz="1600">
              <a:latin typeface="Times New Roman"/>
              <a:ea typeface="Times New Roman"/>
              <a:cs typeface="Times New Roman"/>
              <a:sym typeface="Times New Roman"/>
            </a:endParaRPr>
          </a:p>
          <a:p>
            <a:pPr marL="0" marR="0" lvl="0" indent="0" algn="l" rtl="0">
              <a:lnSpc>
                <a:spcPct val="80000"/>
              </a:lnSpc>
              <a:spcBef>
                <a:spcPts val="370"/>
              </a:spcBef>
              <a:spcAft>
                <a:spcPts val="0"/>
              </a:spcAft>
              <a:buClr>
                <a:schemeClr val="dk1"/>
              </a:buClr>
              <a:buSzPts val="1850"/>
              <a:buFont typeface="Arial"/>
              <a:buNone/>
            </a:pPr>
            <a:r>
              <a:rPr lang="en-US" sz="1600" i="0" u="none" strike="noStrike" cap="none">
                <a:solidFill>
                  <a:schemeClr val="dk1"/>
                </a:solidFill>
                <a:latin typeface="Times New Roman"/>
                <a:ea typeface="Times New Roman"/>
                <a:cs typeface="Times New Roman"/>
                <a:sym typeface="Times New Roman"/>
              </a:rPr>
              <a:t>Eliminate one of the two office secretaries at the middle/high school</a:t>
            </a:r>
            <a:endParaRPr sz="1600">
              <a:latin typeface="Times New Roman"/>
              <a:ea typeface="Times New Roman"/>
              <a:cs typeface="Times New Roman"/>
              <a:sym typeface="Times New Roman"/>
            </a:endParaRPr>
          </a:p>
          <a:p>
            <a:pPr marL="0" marR="0" lvl="0" indent="0" algn="l" rtl="0">
              <a:lnSpc>
                <a:spcPct val="80000"/>
              </a:lnSpc>
              <a:spcBef>
                <a:spcPts val="370"/>
              </a:spcBef>
              <a:spcAft>
                <a:spcPts val="0"/>
              </a:spcAft>
              <a:buClr>
                <a:schemeClr val="dk1"/>
              </a:buClr>
              <a:buSzPts val="1850"/>
              <a:buFont typeface="Arial"/>
              <a:buNone/>
            </a:pPr>
            <a:r>
              <a:rPr lang="en-US" sz="1600" i="0" u="none" strike="noStrike" cap="none">
                <a:solidFill>
                  <a:schemeClr val="dk1"/>
                </a:solidFill>
                <a:latin typeface="Times New Roman"/>
                <a:ea typeface="Times New Roman"/>
                <a:cs typeface="Times New Roman"/>
                <a:sym typeface="Times New Roman"/>
              </a:rPr>
              <a:t>Eliminate teachers for business ed, family &amp; consumer science, and health</a:t>
            </a:r>
            <a:endParaRPr sz="1600">
              <a:latin typeface="Times New Roman"/>
              <a:ea typeface="Times New Roman"/>
              <a:cs typeface="Times New Roman"/>
              <a:sym typeface="Times New Roman"/>
            </a:endParaRPr>
          </a:p>
          <a:p>
            <a:pPr marL="0" marR="0" lvl="0" indent="0" algn="l" rtl="0">
              <a:lnSpc>
                <a:spcPct val="80000"/>
              </a:lnSpc>
              <a:spcBef>
                <a:spcPts val="370"/>
              </a:spcBef>
              <a:spcAft>
                <a:spcPts val="0"/>
              </a:spcAft>
              <a:buClr>
                <a:schemeClr val="dk1"/>
              </a:buClr>
              <a:buSzPts val="1850"/>
              <a:buFont typeface="Arial"/>
              <a:buNone/>
            </a:pPr>
            <a:r>
              <a:rPr lang="en-US" sz="1600" i="0" u="none" strike="noStrike" cap="none">
                <a:solidFill>
                  <a:schemeClr val="dk1"/>
                </a:solidFill>
                <a:latin typeface="Times New Roman"/>
                <a:ea typeface="Times New Roman"/>
                <a:cs typeface="Times New Roman"/>
                <a:sym typeface="Times New Roman"/>
              </a:rPr>
              <a:t>Eliminate one of four science teachers at the middle/high school, thus 	eliminating some labs and electives</a:t>
            </a:r>
            <a:endParaRPr sz="1600">
              <a:latin typeface="Times New Roman"/>
              <a:ea typeface="Times New Roman"/>
              <a:cs typeface="Times New Roman"/>
              <a:sym typeface="Times New Roman"/>
            </a:endParaRPr>
          </a:p>
          <a:p>
            <a:pPr marL="0" marR="0" lvl="0" indent="0" algn="l" rtl="0">
              <a:lnSpc>
                <a:spcPct val="80000"/>
              </a:lnSpc>
              <a:spcBef>
                <a:spcPts val="370"/>
              </a:spcBef>
              <a:spcAft>
                <a:spcPts val="0"/>
              </a:spcAft>
              <a:buClr>
                <a:schemeClr val="dk1"/>
              </a:buClr>
              <a:buSzPts val="1850"/>
              <a:buFont typeface="Arial"/>
              <a:buNone/>
            </a:pPr>
            <a:r>
              <a:rPr lang="en-US" sz="1600" i="0" u="none" strike="noStrike" cap="none">
                <a:solidFill>
                  <a:schemeClr val="dk1"/>
                </a:solidFill>
                <a:latin typeface="Times New Roman"/>
                <a:ea typeface="Times New Roman"/>
                <a:cs typeface="Times New Roman"/>
                <a:sym typeface="Times New Roman"/>
              </a:rPr>
              <a:t>Eliminate all building and grounds maintenance and repairs</a:t>
            </a:r>
            <a:endParaRPr sz="1600">
              <a:latin typeface="Times New Roman"/>
              <a:ea typeface="Times New Roman"/>
              <a:cs typeface="Times New Roman"/>
              <a:sym typeface="Times New Roman"/>
            </a:endParaRPr>
          </a:p>
          <a:p>
            <a:pPr marL="0" marR="0" lvl="0" indent="0" algn="l" rtl="0">
              <a:lnSpc>
                <a:spcPct val="80000"/>
              </a:lnSpc>
              <a:spcBef>
                <a:spcPts val="370"/>
              </a:spcBef>
              <a:spcAft>
                <a:spcPts val="0"/>
              </a:spcAft>
              <a:buClr>
                <a:schemeClr val="dk1"/>
              </a:buClr>
              <a:buSzPts val="1850"/>
              <a:buFont typeface="Arial"/>
              <a:buNone/>
            </a:pPr>
            <a:r>
              <a:rPr lang="en-US" sz="1600" i="0" u="none" strike="noStrike" cap="none">
                <a:solidFill>
                  <a:schemeClr val="dk1"/>
                </a:solidFill>
                <a:latin typeface="Times New Roman"/>
                <a:ea typeface="Times New Roman"/>
                <a:cs typeface="Times New Roman"/>
                <a:sym typeface="Times New Roman"/>
              </a:rPr>
              <a:t>Eliminate student participation in Concord Regional Technical Center classes</a:t>
            </a:r>
            <a:endParaRPr sz="1600">
              <a:latin typeface="Times New Roman"/>
              <a:ea typeface="Times New Roman"/>
              <a:cs typeface="Times New Roman"/>
              <a:sym typeface="Times New Roman"/>
            </a:endParaRPr>
          </a:p>
          <a:p>
            <a:pPr marL="0" marR="0" lvl="0" indent="0" algn="l" rtl="0">
              <a:lnSpc>
                <a:spcPct val="80000"/>
              </a:lnSpc>
              <a:spcBef>
                <a:spcPts val="370"/>
              </a:spcBef>
              <a:spcAft>
                <a:spcPts val="0"/>
              </a:spcAft>
              <a:buClr>
                <a:schemeClr val="dk1"/>
              </a:buClr>
              <a:buSzPts val="1850"/>
              <a:buFont typeface="Arial"/>
              <a:buNone/>
            </a:pPr>
            <a:r>
              <a:rPr lang="en-US" sz="1600" i="0" u="none" strike="noStrike" cap="none">
                <a:solidFill>
                  <a:schemeClr val="dk1"/>
                </a:solidFill>
                <a:latin typeface="Times New Roman"/>
                <a:ea typeface="Times New Roman"/>
                <a:cs typeface="Times New Roman"/>
                <a:sym typeface="Times New Roman"/>
              </a:rPr>
              <a:t>Eliminate all foreign language courses</a:t>
            </a:r>
            <a:endParaRPr sz="1600">
              <a:latin typeface="Times New Roman"/>
              <a:ea typeface="Times New Roman"/>
              <a:cs typeface="Times New Roman"/>
              <a:sym typeface="Times New Roman"/>
            </a:endParaRPr>
          </a:p>
          <a:p>
            <a:pPr marL="0" marR="0" lvl="0" indent="0" algn="l" rtl="0">
              <a:lnSpc>
                <a:spcPct val="80000"/>
              </a:lnSpc>
              <a:spcBef>
                <a:spcPts val="370"/>
              </a:spcBef>
              <a:spcAft>
                <a:spcPts val="0"/>
              </a:spcAft>
              <a:buClr>
                <a:schemeClr val="dk1"/>
              </a:buClr>
              <a:buSzPts val="1850"/>
              <a:buFont typeface="Arial"/>
              <a:buNone/>
            </a:pPr>
            <a:r>
              <a:rPr lang="en-US" sz="1600" i="0" u="none" strike="noStrike" cap="none">
                <a:solidFill>
                  <a:schemeClr val="dk1"/>
                </a:solidFill>
                <a:latin typeface="Times New Roman"/>
                <a:ea typeface="Times New Roman"/>
                <a:cs typeface="Times New Roman"/>
                <a:sym typeface="Times New Roman"/>
              </a:rPr>
              <a:t>Eliminate both counselor/behavioral professionals and support staff </a:t>
            </a:r>
            <a:endParaRPr sz="1600">
              <a:latin typeface="Times New Roman"/>
              <a:ea typeface="Times New Roman"/>
              <a:cs typeface="Times New Roman"/>
              <a:sym typeface="Times New Roman"/>
            </a:endParaRPr>
          </a:p>
          <a:p>
            <a:pPr marL="0" marR="0" lvl="0" indent="0" algn="l" rtl="0">
              <a:lnSpc>
                <a:spcPct val="80000"/>
              </a:lnSpc>
              <a:spcBef>
                <a:spcPts val="370"/>
              </a:spcBef>
              <a:spcAft>
                <a:spcPts val="0"/>
              </a:spcAft>
              <a:buClr>
                <a:schemeClr val="dk1"/>
              </a:buClr>
              <a:buSzPts val="1850"/>
              <a:buFont typeface="Arial"/>
              <a:buNone/>
            </a:pPr>
            <a:r>
              <a:rPr lang="en-US" sz="1600" i="0" u="none" strike="noStrike" cap="none">
                <a:solidFill>
                  <a:schemeClr val="dk1"/>
                </a:solidFill>
                <a:latin typeface="Times New Roman"/>
                <a:ea typeface="Times New Roman"/>
                <a:cs typeface="Times New Roman"/>
                <a:sym typeface="Times New Roman"/>
              </a:rPr>
              <a:t>Eliminate four of eight custodians: building cleaning only twice per week</a:t>
            </a:r>
            <a:endParaRPr sz="1600">
              <a:latin typeface="Times New Roman"/>
              <a:ea typeface="Times New Roman"/>
              <a:cs typeface="Times New Roman"/>
              <a:sym typeface="Times New Roman"/>
            </a:endParaRPr>
          </a:p>
          <a:p>
            <a:pPr marL="0" marR="0" lvl="0" indent="0" algn="l" rtl="0">
              <a:lnSpc>
                <a:spcPct val="80000"/>
              </a:lnSpc>
              <a:spcBef>
                <a:spcPts val="370"/>
              </a:spcBef>
              <a:spcAft>
                <a:spcPts val="0"/>
              </a:spcAft>
              <a:buClr>
                <a:schemeClr val="dk1"/>
              </a:buClr>
              <a:buSzPts val="1850"/>
              <a:buFont typeface="Arial"/>
              <a:buNone/>
            </a:pPr>
            <a:r>
              <a:rPr lang="en-US" sz="1600" i="0" u="none" strike="noStrike" cap="none">
                <a:solidFill>
                  <a:schemeClr val="dk1"/>
                </a:solidFill>
                <a:latin typeface="Times New Roman"/>
                <a:ea typeface="Times New Roman"/>
                <a:cs typeface="Times New Roman"/>
                <a:sym typeface="Times New Roman"/>
              </a:rPr>
              <a:t>Eliminate health insurance and other benefits in current teacher contract</a:t>
            </a:r>
            <a:endParaRPr sz="1600">
              <a:latin typeface="Times New Roman"/>
              <a:ea typeface="Times New Roman"/>
              <a:cs typeface="Times New Roman"/>
              <a:sym typeface="Times New Roman"/>
            </a:endParaRPr>
          </a:p>
          <a:p>
            <a:pPr marL="0" marR="0" lvl="0" indent="0" algn="l" rtl="0">
              <a:lnSpc>
                <a:spcPct val="80000"/>
              </a:lnSpc>
              <a:spcBef>
                <a:spcPts val="370"/>
              </a:spcBef>
              <a:spcAft>
                <a:spcPts val="0"/>
              </a:spcAft>
              <a:buClr>
                <a:schemeClr val="dk1"/>
              </a:buClr>
              <a:buSzPts val="1850"/>
              <a:buFont typeface="Arial"/>
              <a:buNone/>
            </a:pPr>
            <a:r>
              <a:rPr lang="en-US" sz="1600" i="0" u="none" strike="noStrike" cap="none">
                <a:solidFill>
                  <a:schemeClr val="dk1"/>
                </a:solidFill>
                <a:latin typeface="Times New Roman"/>
                <a:ea typeface="Times New Roman"/>
                <a:cs typeface="Times New Roman"/>
                <a:sym typeface="Times New Roman"/>
              </a:rPr>
              <a:t>Eliminate all field trips</a:t>
            </a:r>
            <a:endParaRPr sz="1600">
              <a:latin typeface="Times New Roman"/>
              <a:ea typeface="Times New Roman"/>
              <a:cs typeface="Times New Roman"/>
              <a:sym typeface="Times New Roman"/>
            </a:endParaRPr>
          </a:p>
          <a:p>
            <a:pPr marL="0" marR="0" lvl="0" indent="0" algn="l" rtl="0">
              <a:lnSpc>
                <a:spcPct val="80000"/>
              </a:lnSpc>
              <a:spcBef>
                <a:spcPts val="370"/>
              </a:spcBef>
              <a:spcAft>
                <a:spcPts val="0"/>
              </a:spcAft>
              <a:buClr>
                <a:schemeClr val="dk1"/>
              </a:buClr>
              <a:buSzPts val="1850"/>
              <a:buFont typeface="Arial"/>
              <a:buNone/>
            </a:pPr>
            <a:r>
              <a:rPr lang="en-US" sz="1600" i="0" u="none" strike="noStrike" cap="none">
                <a:solidFill>
                  <a:schemeClr val="dk1"/>
                </a:solidFill>
                <a:latin typeface="Times New Roman"/>
                <a:ea typeface="Times New Roman"/>
                <a:cs typeface="Times New Roman"/>
                <a:sym typeface="Times New Roman"/>
              </a:rPr>
              <a:t>Eliminate all athletic programs: soccer, basketball, softball, and baseball</a:t>
            </a:r>
            <a:endParaRPr sz="1600">
              <a:latin typeface="Times New Roman"/>
              <a:ea typeface="Times New Roman"/>
              <a:cs typeface="Times New Roman"/>
              <a:sym typeface="Times New Roman"/>
            </a:endParaRPr>
          </a:p>
          <a:p>
            <a:pPr marL="0" marR="0" lvl="0" indent="0" algn="l" rtl="0">
              <a:lnSpc>
                <a:spcPct val="80000"/>
              </a:lnSpc>
              <a:spcBef>
                <a:spcPts val="370"/>
              </a:spcBef>
              <a:spcAft>
                <a:spcPts val="0"/>
              </a:spcAft>
              <a:buClr>
                <a:schemeClr val="dk1"/>
              </a:buClr>
              <a:buSzPts val="1850"/>
              <a:buFont typeface="Arial"/>
              <a:buNone/>
            </a:pPr>
            <a:r>
              <a:rPr lang="en-US" sz="1600" i="0" u="none" strike="noStrike" cap="none">
                <a:solidFill>
                  <a:schemeClr val="dk1"/>
                </a:solidFill>
                <a:latin typeface="Times New Roman"/>
                <a:ea typeface="Times New Roman"/>
                <a:cs typeface="Times New Roman"/>
                <a:sym typeface="Times New Roman"/>
              </a:rPr>
              <a:t>Eliminate the district reading specialist</a:t>
            </a:r>
            <a:endParaRPr sz="1600">
              <a:latin typeface="Times New Roman"/>
              <a:ea typeface="Times New Roman"/>
              <a:cs typeface="Times New Roman"/>
              <a:sym typeface="Times New Roman"/>
            </a:endParaRPr>
          </a:p>
          <a:p>
            <a:pPr marL="0" marR="0" lvl="0" indent="0" algn="l" rtl="0">
              <a:lnSpc>
                <a:spcPct val="80000"/>
              </a:lnSpc>
              <a:spcBef>
                <a:spcPts val="370"/>
              </a:spcBef>
              <a:spcAft>
                <a:spcPts val="0"/>
              </a:spcAft>
              <a:buClr>
                <a:schemeClr val="dk1"/>
              </a:buClr>
              <a:buSzPts val="1850"/>
              <a:buFont typeface="Arial"/>
              <a:buNone/>
            </a:pPr>
            <a:r>
              <a:rPr lang="en-US" sz="1600" i="0" u="none" strike="noStrike" cap="none">
                <a:solidFill>
                  <a:schemeClr val="dk1"/>
                </a:solidFill>
                <a:latin typeface="Times New Roman"/>
                <a:ea typeface="Times New Roman"/>
                <a:cs typeface="Times New Roman"/>
                <a:sym typeface="Times New Roman"/>
              </a:rPr>
              <a:t>Eliminate 34½ paraprofessional positions, including special ed teacher aides</a:t>
            </a:r>
            <a:endParaRPr sz="1600">
              <a:latin typeface="Times New Roman"/>
              <a:ea typeface="Times New Roman"/>
              <a:cs typeface="Times New Roman"/>
              <a:sym typeface="Times New Roman"/>
            </a:endParaRPr>
          </a:p>
          <a:p>
            <a:pPr marL="0" marR="0" lvl="0" indent="0" algn="l" rtl="0">
              <a:lnSpc>
                <a:spcPct val="80000"/>
              </a:lnSpc>
              <a:spcBef>
                <a:spcPts val="370"/>
              </a:spcBef>
              <a:spcAft>
                <a:spcPts val="0"/>
              </a:spcAft>
              <a:buClr>
                <a:schemeClr val="dk1"/>
              </a:buClr>
              <a:buSzPts val="1850"/>
              <a:buFont typeface="Arial"/>
              <a:buNone/>
            </a:pPr>
            <a:r>
              <a:rPr lang="en-US" sz="1600" i="0" u="none" strike="noStrike" cap="none">
                <a:solidFill>
                  <a:schemeClr val="dk1"/>
                </a:solidFill>
                <a:latin typeface="Times New Roman"/>
                <a:ea typeface="Times New Roman"/>
                <a:cs typeface="Times New Roman"/>
                <a:sym typeface="Times New Roman"/>
              </a:rPr>
              <a:t>Eliminate purchase of equipment, supplies, books, subscriptions, technology</a:t>
            </a:r>
            <a:endParaRPr sz="1600">
              <a:latin typeface="Times New Roman"/>
              <a:ea typeface="Times New Roman"/>
              <a:cs typeface="Times New Roman"/>
              <a:sym typeface="Times New Roman"/>
            </a:endParaRPr>
          </a:p>
          <a:p>
            <a:pPr marL="0" marR="0" lvl="0" indent="0" algn="l" rtl="0">
              <a:lnSpc>
                <a:spcPct val="90000"/>
              </a:lnSpc>
              <a:spcBef>
                <a:spcPts val="370"/>
              </a:spcBef>
              <a:spcAft>
                <a:spcPts val="0"/>
              </a:spcAft>
              <a:buClr>
                <a:schemeClr val="dk1"/>
              </a:buClr>
              <a:buSzPts val="1850"/>
              <a:buFont typeface="Arial"/>
              <a:buNone/>
            </a:pPr>
            <a:r>
              <a:rPr lang="en-US" sz="1600" i="0" u="none" strike="noStrike" cap="none">
                <a:solidFill>
                  <a:schemeClr val="dk1"/>
                </a:solidFill>
                <a:latin typeface="Times New Roman"/>
                <a:ea typeface="Times New Roman"/>
                <a:cs typeface="Times New Roman"/>
                <a:sym typeface="Times New Roman"/>
              </a:rPr>
              <a:t>Eliminate ESOL program (English for speakers of other languages)</a:t>
            </a:r>
            <a:endParaRPr sz="1600" i="0" u="none" strike="noStrike" cap="none">
              <a:solidFill>
                <a:schemeClr val="dk1"/>
              </a:solidFill>
              <a:latin typeface="Times New Roman"/>
              <a:ea typeface="Times New Roman"/>
              <a:cs typeface="Times New Roman"/>
              <a:sym typeface="Times New Roman"/>
            </a:endParaRPr>
          </a:p>
          <a:p>
            <a:pPr marL="0" marR="0" lvl="0" indent="0" algn="l" rtl="0">
              <a:lnSpc>
                <a:spcPct val="90000"/>
              </a:lnSpc>
              <a:spcBef>
                <a:spcPts val="370"/>
              </a:spcBef>
              <a:spcAft>
                <a:spcPts val="0"/>
              </a:spcAft>
              <a:buClr>
                <a:srgbClr val="888888"/>
              </a:buClr>
              <a:buSzPts val="1850"/>
              <a:buFont typeface="Arial"/>
              <a:buNone/>
            </a:pPr>
            <a:endParaRPr sz="1600" i="0" u="none" strike="noStrike" cap="none">
              <a:solidFill>
                <a:srgbClr val="888888"/>
              </a:solidFill>
              <a:latin typeface="Times New Roman"/>
              <a:ea typeface="Times New Roman"/>
              <a:cs typeface="Times New Roman"/>
              <a:sym typeface="Times New Roman"/>
            </a:endParaRPr>
          </a:p>
          <a:p>
            <a:pPr marL="0" marR="0" lvl="0" indent="0" algn="l" rtl="0">
              <a:lnSpc>
                <a:spcPct val="90000"/>
              </a:lnSpc>
              <a:spcBef>
                <a:spcPts val="370"/>
              </a:spcBef>
              <a:spcAft>
                <a:spcPts val="0"/>
              </a:spcAft>
              <a:buClr>
                <a:srgbClr val="888888"/>
              </a:buClr>
              <a:buSzPts val="1850"/>
              <a:buFont typeface="Arial"/>
              <a:buNone/>
            </a:pPr>
            <a:endParaRPr sz="1600" i="0" u="none" strike="noStrike" cap="none">
              <a:solidFill>
                <a:srgbClr val="888888"/>
              </a:solidFill>
              <a:latin typeface="Times New Roman"/>
              <a:ea typeface="Times New Roman"/>
              <a:cs typeface="Times New Roman"/>
              <a:sym typeface="Times New Roman"/>
            </a:endParaRPr>
          </a:p>
          <a:p>
            <a:pPr marL="0" marR="0" lvl="0" indent="0" algn="ctr" rtl="0">
              <a:lnSpc>
                <a:spcPct val="90000"/>
              </a:lnSpc>
              <a:spcBef>
                <a:spcPts val="592"/>
              </a:spcBef>
              <a:spcAft>
                <a:spcPts val="0"/>
              </a:spcAft>
              <a:buClr>
                <a:srgbClr val="888888"/>
              </a:buClr>
              <a:buSzPts val="2960"/>
              <a:buFont typeface="Arial"/>
              <a:buNone/>
            </a:pPr>
            <a:endParaRPr sz="2960" b="0" i="0" u="none" strike="noStrike" cap="none">
              <a:solidFill>
                <a:srgbClr val="888888"/>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50"/>
          <p:cNvSpPr txBox="1"/>
          <p:nvPr/>
        </p:nvSpPr>
        <p:spPr>
          <a:xfrm>
            <a:off x="457200" y="228600"/>
            <a:ext cx="8229600" cy="6400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1757"/>
              <a:buFont typeface="Arial"/>
              <a:buNone/>
            </a:pPr>
            <a:r>
              <a:rPr lang="en-US" sz="1600" i="0" u="none" strike="noStrike" cap="none">
                <a:solidFill>
                  <a:schemeClr val="dk1"/>
                </a:solidFill>
                <a:latin typeface="Times New Roman"/>
                <a:ea typeface="Times New Roman"/>
                <a:cs typeface="Times New Roman"/>
                <a:sym typeface="Times New Roman"/>
              </a:rPr>
              <a:t>Eliminate all substitute teachers, thus requiring students to be dismissed</a:t>
            </a:r>
            <a:endParaRPr sz="1600">
              <a:latin typeface="Times New Roman"/>
              <a:ea typeface="Times New Roman"/>
              <a:cs typeface="Times New Roman"/>
              <a:sym typeface="Times New Roman"/>
            </a:endParaRPr>
          </a:p>
          <a:p>
            <a:pPr marL="0" marR="0" lvl="0" indent="0" algn="l" rtl="0">
              <a:lnSpc>
                <a:spcPct val="80000"/>
              </a:lnSpc>
              <a:spcBef>
                <a:spcPts val="351"/>
              </a:spcBef>
              <a:spcAft>
                <a:spcPts val="0"/>
              </a:spcAft>
              <a:buClr>
                <a:schemeClr val="dk1"/>
              </a:buClr>
              <a:buSzPts val="1757"/>
              <a:buFont typeface="Arial"/>
              <a:buNone/>
            </a:pPr>
            <a:r>
              <a:rPr lang="en-US" sz="1600" i="0" u="none" strike="noStrike" cap="none">
                <a:solidFill>
                  <a:schemeClr val="dk1"/>
                </a:solidFill>
                <a:latin typeface="Times New Roman"/>
                <a:ea typeface="Times New Roman"/>
                <a:cs typeface="Times New Roman"/>
                <a:sym typeface="Times New Roman"/>
              </a:rPr>
              <a:t>Eliminate three special education teachers</a:t>
            </a:r>
            <a:endParaRPr sz="1600">
              <a:latin typeface="Times New Roman"/>
              <a:ea typeface="Times New Roman"/>
              <a:cs typeface="Times New Roman"/>
              <a:sym typeface="Times New Roman"/>
            </a:endParaRPr>
          </a:p>
          <a:p>
            <a:pPr marL="0" marR="0" lvl="0" indent="0" algn="l" rtl="0">
              <a:lnSpc>
                <a:spcPct val="80000"/>
              </a:lnSpc>
              <a:spcBef>
                <a:spcPts val="351"/>
              </a:spcBef>
              <a:spcAft>
                <a:spcPts val="0"/>
              </a:spcAft>
              <a:buClr>
                <a:schemeClr val="dk1"/>
              </a:buClr>
              <a:buSzPts val="1757"/>
              <a:buFont typeface="Arial"/>
              <a:buNone/>
            </a:pPr>
            <a:r>
              <a:rPr lang="en-US" sz="1600" i="0" u="none" strike="noStrike" cap="none">
                <a:solidFill>
                  <a:schemeClr val="dk1"/>
                </a:solidFill>
                <a:latin typeface="Times New Roman"/>
                <a:ea typeface="Times New Roman"/>
                <a:cs typeface="Times New Roman"/>
                <a:sym typeface="Times New Roman"/>
              </a:rPr>
              <a:t>Eliminate provisions for teacher development courses, workshops </a:t>
            </a:r>
            <a:endParaRPr sz="1600">
              <a:latin typeface="Times New Roman"/>
              <a:ea typeface="Times New Roman"/>
              <a:cs typeface="Times New Roman"/>
              <a:sym typeface="Times New Roman"/>
            </a:endParaRPr>
          </a:p>
          <a:p>
            <a:pPr marL="0" marR="0" lvl="0" indent="0" algn="l" rtl="0">
              <a:lnSpc>
                <a:spcPct val="80000"/>
              </a:lnSpc>
              <a:spcBef>
                <a:spcPts val="351"/>
              </a:spcBef>
              <a:spcAft>
                <a:spcPts val="0"/>
              </a:spcAft>
              <a:buClr>
                <a:schemeClr val="dk1"/>
              </a:buClr>
              <a:buSzPts val="1757"/>
              <a:buFont typeface="Arial"/>
              <a:buNone/>
            </a:pPr>
            <a:r>
              <a:rPr lang="en-US" sz="1600" i="0" u="none" strike="noStrike" cap="none">
                <a:solidFill>
                  <a:schemeClr val="dk1"/>
                </a:solidFill>
                <a:latin typeface="Times New Roman"/>
                <a:ea typeface="Times New Roman"/>
                <a:cs typeface="Times New Roman"/>
                <a:sym typeface="Times New Roman"/>
              </a:rPr>
              <a:t>Eliminate mentor teachers who support new teachers</a:t>
            </a:r>
            <a:endParaRPr sz="1600">
              <a:latin typeface="Times New Roman"/>
              <a:ea typeface="Times New Roman"/>
              <a:cs typeface="Times New Roman"/>
              <a:sym typeface="Times New Roman"/>
            </a:endParaRPr>
          </a:p>
          <a:p>
            <a:pPr marL="0" marR="0" lvl="0" indent="0" algn="l" rtl="0">
              <a:lnSpc>
                <a:spcPct val="80000"/>
              </a:lnSpc>
              <a:spcBef>
                <a:spcPts val="351"/>
              </a:spcBef>
              <a:spcAft>
                <a:spcPts val="0"/>
              </a:spcAft>
              <a:buClr>
                <a:schemeClr val="dk1"/>
              </a:buClr>
              <a:buSzPts val="1757"/>
              <a:buFont typeface="Arial"/>
              <a:buNone/>
            </a:pPr>
            <a:r>
              <a:rPr lang="en-US" sz="1600" i="0" u="none" strike="noStrike" cap="none">
                <a:solidFill>
                  <a:schemeClr val="dk1"/>
                </a:solidFill>
                <a:latin typeface="Times New Roman"/>
                <a:ea typeface="Times New Roman"/>
                <a:cs typeface="Times New Roman"/>
                <a:sym typeface="Times New Roman"/>
              </a:rPr>
              <a:t>Eliminate all technology personnel, equipment, training, software, etc.</a:t>
            </a:r>
            <a:endParaRPr sz="1600">
              <a:latin typeface="Times New Roman"/>
              <a:ea typeface="Times New Roman"/>
              <a:cs typeface="Times New Roman"/>
              <a:sym typeface="Times New Roman"/>
            </a:endParaRPr>
          </a:p>
          <a:p>
            <a:pPr marL="0" marR="0" lvl="0" indent="0" algn="l" rtl="0">
              <a:lnSpc>
                <a:spcPct val="80000"/>
              </a:lnSpc>
              <a:spcBef>
                <a:spcPts val="351"/>
              </a:spcBef>
              <a:spcAft>
                <a:spcPts val="0"/>
              </a:spcAft>
              <a:buClr>
                <a:schemeClr val="dk1"/>
              </a:buClr>
              <a:buSzPts val="1757"/>
              <a:buFont typeface="Arial"/>
              <a:buNone/>
            </a:pPr>
            <a:r>
              <a:rPr lang="en-US" sz="1600" i="0" u="none" strike="noStrike" cap="none">
                <a:solidFill>
                  <a:schemeClr val="dk1"/>
                </a:solidFill>
                <a:latin typeface="Times New Roman"/>
                <a:ea typeface="Times New Roman"/>
                <a:cs typeface="Times New Roman"/>
                <a:sym typeface="Times New Roman"/>
              </a:rPr>
              <a:t>Eliminate consulting specialists such as vision specialists and psychologists</a:t>
            </a:r>
            <a:endParaRPr sz="1600">
              <a:latin typeface="Times New Roman"/>
              <a:ea typeface="Times New Roman"/>
              <a:cs typeface="Times New Roman"/>
              <a:sym typeface="Times New Roman"/>
            </a:endParaRPr>
          </a:p>
          <a:p>
            <a:pPr marL="0" marR="0" lvl="0" indent="0" algn="l" rtl="0">
              <a:lnSpc>
                <a:spcPct val="80000"/>
              </a:lnSpc>
              <a:spcBef>
                <a:spcPts val="351"/>
              </a:spcBef>
              <a:spcAft>
                <a:spcPts val="0"/>
              </a:spcAft>
              <a:buClr>
                <a:schemeClr val="dk1"/>
              </a:buClr>
              <a:buSzPts val="1757"/>
              <a:buFont typeface="Arial"/>
              <a:buNone/>
            </a:pPr>
            <a:r>
              <a:rPr lang="en-US" sz="1600" i="0" u="none" strike="noStrike" cap="none">
                <a:solidFill>
                  <a:schemeClr val="dk1"/>
                </a:solidFill>
                <a:latin typeface="Times New Roman"/>
                <a:ea typeface="Times New Roman"/>
                <a:cs typeface="Times New Roman"/>
                <a:sym typeface="Times New Roman"/>
              </a:rPr>
              <a:t>Eliminate travel reimbursement for training events, meetings, home visits, etc.</a:t>
            </a:r>
            <a:endParaRPr sz="1600">
              <a:latin typeface="Times New Roman"/>
              <a:ea typeface="Times New Roman"/>
              <a:cs typeface="Times New Roman"/>
              <a:sym typeface="Times New Roman"/>
            </a:endParaRPr>
          </a:p>
          <a:p>
            <a:pPr marL="0" marR="0" lvl="0" indent="0" algn="l" rtl="0">
              <a:lnSpc>
                <a:spcPct val="80000"/>
              </a:lnSpc>
              <a:spcBef>
                <a:spcPts val="351"/>
              </a:spcBef>
              <a:spcAft>
                <a:spcPts val="0"/>
              </a:spcAft>
              <a:buClr>
                <a:schemeClr val="dk1"/>
              </a:buClr>
              <a:buSzPts val="1757"/>
              <a:buFont typeface="Arial"/>
              <a:buNone/>
            </a:pPr>
            <a:r>
              <a:rPr lang="en-US" sz="1600" i="0" u="none" strike="noStrike" cap="none">
                <a:solidFill>
                  <a:schemeClr val="dk1"/>
                </a:solidFill>
                <a:latin typeface="Times New Roman"/>
                <a:ea typeface="Times New Roman"/>
                <a:cs typeface="Times New Roman"/>
                <a:sym typeface="Times New Roman"/>
              </a:rPr>
              <a:t>Eliminate all co-curricular programs (clubs, activities, student council, etc.)</a:t>
            </a:r>
            <a:endParaRPr sz="1600">
              <a:latin typeface="Times New Roman"/>
              <a:ea typeface="Times New Roman"/>
              <a:cs typeface="Times New Roman"/>
              <a:sym typeface="Times New Roman"/>
            </a:endParaRPr>
          </a:p>
          <a:p>
            <a:pPr marL="0" marR="0" lvl="0" indent="0" algn="l" rtl="0">
              <a:lnSpc>
                <a:spcPct val="80000"/>
              </a:lnSpc>
              <a:spcBef>
                <a:spcPts val="351"/>
              </a:spcBef>
              <a:spcAft>
                <a:spcPts val="0"/>
              </a:spcAft>
              <a:buClr>
                <a:schemeClr val="dk1"/>
              </a:buClr>
              <a:buSzPts val="1757"/>
              <a:buFont typeface="Arial"/>
              <a:buNone/>
            </a:pPr>
            <a:r>
              <a:rPr lang="en-US" sz="1600" i="0" u="none" strike="noStrike" cap="none">
                <a:solidFill>
                  <a:schemeClr val="dk1"/>
                </a:solidFill>
                <a:latin typeface="Times New Roman"/>
                <a:ea typeface="Times New Roman"/>
                <a:cs typeface="Times New Roman"/>
                <a:sym typeface="Times New Roman"/>
              </a:rPr>
              <a:t>Eliminate the summer recreation program</a:t>
            </a:r>
            <a:endParaRPr sz="1600">
              <a:latin typeface="Times New Roman"/>
              <a:ea typeface="Times New Roman"/>
              <a:cs typeface="Times New Roman"/>
              <a:sym typeface="Times New Roman"/>
            </a:endParaRPr>
          </a:p>
          <a:p>
            <a:pPr marL="0" marR="0" lvl="0" indent="0" algn="l" rtl="0">
              <a:lnSpc>
                <a:spcPct val="80000"/>
              </a:lnSpc>
              <a:spcBef>
                <a:spcPts val="351"/>
              </a:spcBef>
              <a:spcAft>
                <a:spcPts val="0"/>
              </a:spcAft>
              <a:buClr>
                <a:schemeClr val="dk1"/>
              </a:buClr>
              <a:buSzPts val="1757"/>
              <a:buFont typeface="Arial"/>
              <a:buNone/>
            </a:pPr>
            <a:r>
              <a:rPr lang="en-US" sz="1600" i="0" u="none" strike="noStrike" cap="none">
                <a:solidFill>
                  <a:schemeClr val="dk1"/>
                </a:solidFill>
                <a:latin typeface="Times New Roman"/>
                <a:ea typeface="Times New Roman"/>
                <a:cs typeface="Times New Roman"/>
                <a:sym typeface="Times New Roman"/>
              </a:rPr>
              <a:t>Eliminate all guidance personnel</a:t>
            </a:r>
            <a:endParaRPr sz="1600">
              <a:latin typeface="Times New Roman"/>
              <a:ea typeface="Times New Roman"/>
              <a:cs typeface="Times New Roman"/>
              <a:sym typeface="Times New Roman"/>
            </a:endParaRPr>
          </a:p>
          <a:p>
            <a:pPr marL="0" marR="0" lvl="0" indent="0" algn="l" rtl="0">
              <a:lnSpc>
                <a:spcPct val="80000"/>
              </a:lnSpc>
              <a:spcBef>
                <a:spcPts val="351"/>
              </a:spcBef>
              <a:spcAft>
                <a:spcPts val="0"/>
              </a:spcAft>
              <a:buClr>
                <a:schemeClr val="dk1"/>
              </a:buClr>
              <a:buSzPts val="1757"/>
              <a:buFont typeface="Arial"/>
              <a:buNone/>
            </a:pPr>
            <a:r>
              <a:rPr lang="en-US" sz="1600" i="0" u="none" strike="noStrike" cap="none">
                <a:solidFill>
                  <a:schemeClr val="dk1"/>
                </a:solidFill>
                <a:latin typeface="Times New Roman"/>
                <a:ea typeface="Times New Roman"/>
                <a:cs typeface="Times New Roman"/>
                <a:sym typeface="Times New Roman"/>
              </a:rPr>
              <a:t>Eliminate substance abuse counselor</a:t>
            </a:r>
            <a:endParaRPr sz="1600">
              <a:latin typeface="Times New Roman"/>
              <a:ea typeface="Times New Roman"/>
              <a:cs typeface="Times New Roman"/>
              <a:sym typeface="Times New Roman"/>
            </a:endParaRPr>
          </a:p>
          <a:p>
            <a:pPr marL="0" marR="0" lvl="0" indent="0" algn="l" rtl="0">
              <a:lnSpc>
                <a:spcPct val="80000"/>
              </a:lnSpc>
              <a:spcBef>
                <a:spcPts val="351"/>
              </a:spcBef>
              <a:spcAft>
                <a:spcPts val="0"/>
              </a:spcAft>
              <a:buClr>
                <a:schemeClr val="dk1"/>
              </a:buClr>
              <a:buSzPts val="1757"/>
              <a:buFont typeface="Arial"/>
              <a:buNone/>
            </a:pPr>
            <a:r>
              <a:rPr lang="en-US" sz="1600" i="0" u="none" strike="noStrike" cap="none">
                <a:solidFill>
                  <a:schemeClr val="dk1"/>
                </a:solidFill>
                <a:latin typeface="Times New Roman"/>
                <a:ea typeface="Times New Roman"/>
                <a:cs typeface="Times New Roman"/>
                <a:sym typeface="Times New Roman"/>
              </a:rPr>
              <a:t>Eliminate speech/language, PT, OT, and vision services for special needs students</a:t>
            </a:r>
            <a:endParaRPr sz="1600">
              <a:latin typeface="Times New Roman"/>
              <a:ea typeface="Times New Roman"/>
              <a:cs typeface="Times New Roman"/>
              <a:sym typeface="Times New Roman"/>
            </a:endParaRPr>
          </a:p>
          <a:p>
            <a:pPr marL="0" marR="0" lvl="0" indent="0" algn="l" rtl="0">
              <a:lnSpc>
                <a:spcPct val="80000"/>
              </a:lnSpc>
              <a:spcBef>
                <a:spcPts val="351"/>
              </a:spcBef>
              <a:spcAft>
                <a:spcPts val="0"/>
              </a:spcAft>
              <a:buClr>
                <a:schemeClr val="dk1"/>
              </a:buClr>
              <a:buSzPts val="1757"/>
              <a:buFont typeface="Arial"/>
              <a:buNone/>
            </a:pPr>
            <a:r>
              <a:rPr lang="en-US" sz="1600" i="0" u="none" strike="noStrike" cap="none">
                <a:solidFill>
                  <a:schemeClr val="dk1"/>
                </a:solidFill>
                <a:latin typeface="Times New Roman"/>
                <a:ea typeface="Times New Roman"/>
                <a:cs typeface="Times New Roman"/>
                <a:sym typeface="Times New Roman"/>
              </a:rPr>
              <a:t>Eliminate stipend for teachers’ summertime work on innovation and development </a:t>
            </a:r>
            <a:endParaRPr sz="1600">
              <a:latin typeface="Times New Roman"/>
              <a:ea typeface="Times New Roman"/>
              <a:cs typeface="Times New Roman"/>
              <a:sym typeface="Times New Roman"/>
            </a:endParaRPr>
          </a:p>
          <a:p>
            <a:pPr marL="0" marR="0" lvl="0" indent="0" algn="l" rtl="0">
              <a:lnSpc>
                <a:spcPct val="80000"/>
              </a:lnSpc>
              <a:spcBef>
                <a:spcPts val="351"/>
              </a:spcBef>
              <a:spcAft>
                <a:spcPts val="0"/>
              </a:spcAft>
              <a:buClr>
                <a:schemeClr val="dk1"/>
              </a:buClr>
              <a:buSzPts val="1757"/>
              <a:buFont typeface="Arial"/>
              <a:buNone/>
            </a:pPr>
            <a:r>
              <a:rPr lang="en-US" sz="1600" i="0" u="none" strike="noStrike" cap="none">
                <a:solidFill>
                  <a:schemeClr val="dk1"/>
                </a:solidFill>
                <a:latin typeface="Times New Roman"/>
                <a:ea typeface="Times New Roman"/>
                <a:cs typeface="Times New Roman"/>
                <a:sym typeface="Times New Roman"/>
              </a:rPr>
              <a:t>Eliminate stipends for teacher leaders</a:t>
            </a:r>
            <a:endParaRPr sz="1600">
              <a:latin typeface="Times New Roman"/>
              <a:ea typeface="Times New Roman"/>
              <a:cs typeface="Times New Roman"/>
              <a:sym typeface="Times New Roman"/>
            </a:endParaRPr>
          </a:p>
          <a:p>
            <a:pPr marL="0" marR="0" lvl="0" indent="0" algn="l" rtl="0">
              <a:lnSpc>
                <a:spcPct val="80000"/>
              </a:lnSpc>
              <a:spcBef>
                <a:spcPts val="351"/>
              </a:spcBef>
              <a:spcAft>
                <a:spcPts val="0"/>
              </a:spcAft>
              <a:buClr>
                <a:schemeClr val="dk1"/>
              </a:buClr>
              <a:buSzPts val="1757"/>
              <a:buFont typeface="Arial"/>
              <a:buNone/>
            </a:pPr>
            <a:r>
              <a:rPr lang="en-US" sz="1600" i="0" u="none" strike="noStrike" cap="none">
                <a:solidFill>
                  <a:schemeClr val="dk1"/>
                </a:solidFill>
                <a:latin typeface="Times New Roman"/>
                <a:ea typeface="Times New Roman"/>
                <a:cs typeface="Times New Roman"/>
                <a:sym typeface="Times New Roman"/>
              </a:rPr>
              <a:t>Eliminate all librarians and media center staff and close media centers</a:t>
            </a:r>
            <a:endParaRPr sz="1600">
              <a:latin typeface="Times New Roman"/>
              <a:ea typeface="Times New Roman"/>
              <a:cs typeface="Times New Roman"/>
              <a:sym typeface="Times New Roman"/>
            </a:endParaRPr>
          </a:p>
          <a:p>
            <a:pPr marL="0" marR="0" lvl="0" indent="0" algn="l" rtl="0">
              <a:lnSpc>
                <a:spcPct val="80000"/>
              </a:lnSpc>
              <a:spcBef>
                <a:spcPts val="351"/>
              </a:spcBef>
              <a:spcAft>
                <a:spcPts val="0"/>
              </a:spcAft>
              <a:buClr>
                <a:schemeClr val="dk1"/>
              </a:buClr>
              <a:buSzPts val="1757"/>
              <a:buFont typeface="Arial"/>
              <a:buNone/>
            </a:pPr>
            <a:r>
              <a:rPr lang="en-US" sz="1600" i="0" u="none" strike="noStrike" cap="none">
                <a:solidFill>
                  <a:schemeClr val="dk1"/>
                </a:solidFill>
                <a:latin typeface="Times New Roman"/>
                <a:ea typeface="Times New Roman"/>
                <a:cs typeface="Times New Roman"/>
                <a:sym typeface="Times New Roman"/>
              </a:rPr>
              <a:t>Eliminate school board stipends</a:t>
            </a:r>
            <a:endParaRPr sz="1600">
              <a:latin typeface="Times New Roman"/>
              <a:ea typeface="Times New Roman"/>
              <a:cs typeface="Times New Roman"/>
              <a:sym typeface="Times New Roman"/>
            </a:endParaRPr>
          </a:p>
          <a:p>
            <a:pPr marL="0" marR="0" lvl="0" indent="0" algn="l" rtl="0">
              <a:lnSpc>
                <a:spcPct val="80000"/>
              </a:lnSpc>
              <a:spcBef>
                <a:spcPts val="351"/>
              </a:spcBef>
              <a:spcAft>
                <a:spcPts val="0"/>
              </a:spcAft>
              <a:buClr>
                <a:schemeClr val="dk1"/>
              </a:buClr>
              <a:buSzPts val="1757"/>
              <a:buFont typeface="Arial"/>
              <a:buNone/>
            </a:pPr>
            <a:r>
              <a:rPr lang="en-US" sz="1600" i="0" u="none" strike="noStrike" cap="none">
                <a:solidFill>
                  <a:schemeClr val="dk1"/>
                </a:solidFill>
                <a:latin typeface="Times New Roman"/>
                <a:ea typeface="Times New Roman"/>
                <a:cs typeface="Times New Roman"/>
                <a:sym typeface="Times New Roman"/>
              </a:rPr>
              <a:t>Eliminate school board expenses, including lawyers and auditing services</a:t>
            </a:r>
            <a:endParaRPr sz="1600">
              <a:latin typeface="Times New Roman"/>
              <a:ea typeface="Times New Roman"/>
              <a:cs typeface="Times New Roman"/>
              <a:sym typeface="Times New Roman"/>
            </a:endParaRPr>
          </a:p>
          <a:p>
            <a:pPr marL="0" marR="0" lvl="0" indent="0" algn="l" rtl="0">
              <a:lnSpc>
                <a:spcPct val="80000"/>
              </a:lnSpc>
              <a:spcBef>
                <a:spcPts val="351"/>
              </a:spcBef>
              <a:spcAft>
                <a:spcPts val="0"/>
              </a:spcAft>
              <a:buClr>
                <a:schemeClr val="dk1"/>
              </a:buClr>
              <a:buSzPts val="1757"/>
              <a:buFont typeface="Arial"/>
              <a:buNone/>
            </a:pPr>
            <a:r>
              <a:rPr lang="en-US" sz="1600" i="0" u="none" strike="noStrike" cap="none">
                <a:solidFill>
                  <a:schemeClr val="dk1"/>
                </a:solidFill>
                <a:latin typeface="Times New Roman"/>
                <a:ea typeface="Times New Roman"/>
                <a:cs typeface="Times New Roman"/>
                <a:sym typeface="Times New Roman"/>
              </a:rPr>
              <a:t>Reduce time of superintendent to one day per week</a:t>
            </a:r>
            <a:endParaRPr sz="1600">
              <a:latin typeface="Times New Roman"/>
              <a:ea typeface="Times New Roman"/>
              <a:cs typeface="Times New Roman"/>
              <a:sym typeface="Times New Roman"/>
            </a:endParaRPr>
          </a:p>
          <a:p>
            <a:pPr marL="0" marR="0" lvl="0" indent="0" algn="l" rtl="0">
              <a:lnSpc>
                <a:spcPct val="80000"/>
              </a:lnSpc>
              <a:spcBef>
                <a:spcPts val="351"/>
              </a:spcBef>
              <a:spcAft>
                <a:spcPts val="0"/>
              </a:spcAft>
              <a:buClr>
                <a:schemeClr val="dk1"/>
              </a:buClr>
              <a:buSzPts val="1757"/>
              <a:buFont typeface="Arial"/>
              <a:buNone/>
            </a:pPr>
            <a:r>
              <a:rPr lang="en-US" sz="1600" i="0" u="none" strike="noStrike" cap="none">
                <a:solidFill>
                  <a:schemeClr val="dk1"/>
                </a:solidFill>
                <a:latin typeface="Times New Roman"/>
                <a:ea typeface="Times New Roman"/>
                <a:cs typeface="Times New Roman"/>
                <a:sym typeface="Times New Roman"/>
              </a:rPr>
              <a:t>Eliminate all photocopiers and their supplies</a:t>
            </a:r>
            <a:endParaRPr sz="1600">
              <a:latin typeface="Times New Roman"/>
              <a:ea typeface="Times New Roman"/>
              <a:cs typeface="Times New Roman"/>
              <a:sym typeface="Times New Roman"/>
            </a:endParaRPr>
          </a:p>
          <a:p>
            <a:pPr marL="0" marR="0" lvl="0" indent="0" algn="l" rtl="0">
              <a:lnSpc>
                <a:spcPct val="80000"/>
              </a:lnSpc>
              <a:spcBef>
                <a:spcPts val="351"/>
              </a:spcBef>
              <a:spcAft>
                <a:spcPts val="0"/>
              </a:spcAft>
              <a:buClr>
                <a:schemeClr val="dk1"/>
              </a:buClr>
              <a:buSzPts val="1757"/>
              <a:buFont typeface="Arial"/>
              <a:buNone/>
            </a:pPr>
            <a:r>
              <a:rPr lang="en-US" sz="1600" i="0" u="none" strike="noStrike" cap="none">
                <a:solidFill>
                  <a:schemeClr val="dk1"/>
                </a:solidFill>
                <a:latin typeface="Times New Roman"/>
                <a:ea typeface="Times New Roman"/>
                <a:cs typeface="Times New Roman"/>
                <a:sym typeface="Times New Roman"/>
              </a:rPr>
              <a:t>Eliminate maintenance of athletic field</a:t>
            </a:r>
            <a:endParaRPr sz="1600">
              <a:latin typeface="Times New Roman"/>
              <a:ea typeface="Times New Roman"/>
              <a:cs typeface="Times New Roman"/>
              <a:sym typeface="Times New Roman"/>
            </a:endParaRPr>
          </a:p>
          <a:p>
            <a:pPr marL="0" marR="0" lvl="0" indent="0" algn="l" rtl="0">
              <a:lnSpc>
                <a:spcPct val="80000"/>
              </a:lnSpc>
              <a:spcBef>
                <a:spcPts val="351"/>
              </a:spcBef>
              <a:spcAft>
                <a:spcPts val="0"/>
              </a:spcAft>
              <a:buClr>
                <a:schemeClr val="dk1"/>
              </a:buClr>
              <a:buSzPts val="1757"/>
              <a:buFont typeface="Arial"/>
              <a:buNone/>
            </a:pPr>
            <a:r>
              <a:rPr lang="en-US" sz="1600" i="0" u="none" strike="noStrike" cap="none">
                <a:solidFill>
                  <a:schemeClr val="dk1"/>
                </a:solidFill>
                <a:latin typeface="Times New Roman"/>
                <a:ea typeface="Times New Roman"/>
                <a:cs typeface="Times New Roman"/>
                <a:sym typeface="Times New Roman"/>
              </a:rPr>
              <a:t>Eliminate one school principal, leaving only one for both school buildings</a:t>
            </a:r>
            <a:endParaRPr sz="1600">
              <a:latin typeface="Times New Roman"/>
              <a:ea typeface="Times New Roman"/>
              <a:cs typeface="Times New Roman"/>
              <a:sym typeface="Times New Roman"/>
            </a:endParaRPr>
          </a:p>
          <a:p>
            <a:pPr marL="0" marR="0" lvl="0" indent="0" algn="l" rtl="0">
              <a:lnSpc>
                <a:spcPct val="80000"/>
              </a:lnSpc>
              <a:spcBef>
                <a:spcPts val="351"/>
              </a:spcBef>
              <a:spcAft>
                <a:spcPts val="0"/>
              </a:spcAft>
              <a:buClr>
                <a:schemeClr val="dk1"/>
              </a:buClr>
              <a:buSzPts val="1757"/>
              <a:buFont typeface="Arial"/>
              <a:buNone/>
            </a:pPr>
            <a:r>
              <a:rPr lang="en-US" sz="1600" i="0" u="none" strike="noStrike" cap="none">
                <a:solidFill>
                  <a:schemeClr val="dk1"/>
                </a:solidFill>
                <a:latin typeface="Times New Roman"/>
                <a:ea typeface="Times New Roman"/>
                <a:cs typeface="Times New Roman"/>
                <a:sym typeface="Times New Roman"/>
              </a:rPr>
              <a:t>Eliminate all office incidentals: postage, supplies, advertising, etc.</a:t>
            </a:r>
            <a:endParaRPr sz="1600">
              <a:latin typeface="Times New Roman"/>
              <a:ea typeface="Times New Roman"/>
              <a:cs typeface="Times New Roman"/>
              <a:sym typeface="Times New Roman"/>
            </a:endParaRPr>
          </a:p>
          <a:p>
            <a:pPr marL="0" marR="0" lvl="0" indent="0" algn="l" rtl="0">
              <a:lnSpc>
                <a:spcPct val="70000"/>
              </a:lnSpc>
              <a:spcBef>
                <a:spcPts val="370"/>
              </a:spcBef>
              <a:spcAft>
                <a:spcPts val="0"/>
              </a:spcAft>
              <a:buClr>
                <a:srgbClr val="888888"/>
              </a:buClr>
              <a:buSzPts val="1850"/>
              <a:buFont typeface="Arial"/>
              <a:buNone/>
            </a:pPr>
            <a:endParaRPr sz="1600" i="0" u="none" strike="noStrike" cap="none">
              <a:solidFill>
                <a:schemeClr val="dk1"/>
              </a:solidFill>
              <a:latin typeface="Times New Roman"/>
              <a:ea typeface="Times New Roman"/>
              <a:cs typeface="Times New Roman"/>
              <a:sym typeface="Times New Roman"/>
            </a:endParaRPr>
          </a:p>
          <a:p>
            <a:pPr marL="0" marR="0" lvl="0" indent="0" algn="l" rtl="0">
              <a:lnSpc>
                <a:spcPct val="70000"/>
              </a:lnSpc>
              <a:spcBef>
                <a:spcPts val="370"/>
              </a:spcBef>
              <a:spcAft>
                <a:spcPts val="0"/>
              </a:spcAft>
              <a:buClr>
                <a:srgbClr val="888888"/>
              </a:buClr>
              <a:buSzPts val="1850"/>
              <a:buFont typeface="Arial"/>
              <a:buNone/>
            </a:pPr>
            <a:endParaRPr sz="1850" b="0" i="0" u="none" strike="noStrike" cap="none">
              <a:solidFill>
                <a:schemeClr val="dk1"/>
              </a:solidFill>
              <a:latin typeface="Times New Roman"/>
              <a:ea typeface="Times New Roman"/>
              <a:cs typeface="Times New Roman"/>
              <a:sym typeface="Times New Roman"/>
            </a:endParaRPr>
          </a:p>
          <a:p>
            <a:pPr marL="0" marR="0" lvl="0" indent="0" algn="l" rtl="0">
              <a:lnSpc>
                <a:spcPct val="90000"/>
              </a:lnSpc>
              <a:spcBef>
                <a:spcPts val="370"/>
              </a:spcBef>
              <a:spcAft>
                <a:spcPts val="0"/>
              </a:spcAft>
              <a:buClr>
                <a:srgbClr val="888888"/>
              </a:buClr>
              <a:buSzPts val="1850"/>
              <a:buFont typeface="Arial"/>
              <a:buNone/>
            </a:pPr>
            <a:endParaRPr sz="1850" b="0" i="0" u="none" strike="noStrike" cap="none">
              <a:solidFill>
                <a:schemeClr val="dk1"/>
              </a:solidFill>
              <a:latin typeface="Times New Roman"/>
              <a:ea typeface="Times New Roman"/>
              <a:cs typeface="Times New Roman"/>
              <a:sym typeface="Times New Roman"/>
            </a:endParaRPr>
          </a:p>
          <a:p>
            <a:pPr marL="0" marR="0" lvl="0" indent="0" algn="l" rtl="0">
              <a:lnSpc>
                <a:spcPct val="90000"/>
              </a:lnSpc>
              <a:spcBef>
                <a:spcPts val="370"/>
              </a:spcBef>
              <a:spcAft>
                <a:spcPts val="0"/>
              </a:spcAft>
              <a:buClr>
                <a:srgbClr val="888888"/>
              </a:buClr>
              <a:buSzPts val="1850"/>
              <a:buFont typeface="Arial"/>
              <a:buNone/>
            </a:pPr>
            <a:endParaRPr sz="1850" b="0" i="0" u="none" strike="noStrike" cap="none">
              <a:solidFill>
                <a:srgbClr val="888888"/>
              </a:solidFill>
              <a:latin typeface="Times New Roman"/>
              <a:ea typeface="Times New Roman"/>
              <a:cs typeface="Times New Roman"/>
              <a:sym typeface="Times New Roman"/>
            </a:endParaRPr>
          </a:p>
          <a:p>
            <a:pPr marL="0" marR="0" lvl="0" indent="0" algn="l" rtl="0">
              <a:lnSpc>
                <a:spcPct val="90000"/>
              </a:lnSpc>
              <a:spcBef>
                <a:spcPts val="370"/>
              </a:spcBef>
              <a:spcAft>
                <a:spcPts val="0"/>
              </a:spcAft>
              <a:buClr>
                <a:srgbClr val="888888"/>
              </a:buClr>
              <a:buSzPts val="1850"/>
              <a:buFont typeface="Arial"/>
              <a:buNone/>
            </a:pPr>
            <a:endParaRPr sz="1850" b="0" i="0" u="none" strike="noStrike" cap="none">
              <a:solidFill>
                <a:srgbClr val="888888"/>
              </a:solidFill>
              <a:latin typeface="Times New Roman"/>
              <a:ea typeface="Times New Roman"/>
              <a:cs typeface="Times New Roman"/>
              <a:sym typeface="Times New Roman"/>
            </a:endParaRPr>
          </a:p>
          <a:p>
            <a:pPr marL="0" marR="0" lvl="0" indent="0" algn="ctr" rtl="0">
              <a:lnSpc>
                <a:spcPct val="90000"/>
              </a:lnSpc>
              <a:spcBef>
                <a:spcPts val="592"/>
              </a:spcBef>
              <a:spcAft>
                <a:spcPts val="0"/>
              </a:spcAft>
              <a:buClr>
                <a:srgbClr val="888888"/>
              </a:buClr>
              <a:buSzPts val="2960"/>
              <a:buFont typeface="Arial"/>
              <a:buNone/>
            </a:pPr>
            <a:endParaRPr sz="2960" b="0" i="0" u="none" strike="noStrike" cap="none">
              <a:solidFill>
                <a:srgbClr val="888888"/>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114300" indent="0" algn="ctr">
              <a:buNone/>
            </a:pPr>
            <a:r>
              <a:rPr lang="en-US" sz="2800" b="1" u="sng" dirty="0" smtClean="0"/>
              <a:t>A Constitutionally Adequate Education – </a:t>
            </a:r>
          </a:p>
          <a:p>
            <a:pPr marL="114300" indent="0" algn="ctr">
              <a:buNone/>
            </a:pPr>
            <a:r>
              <a:rPr lang="en-US" sz="2800" b="1" u="sng" dirty="0" smtClean="0"/>
              <a:t>A Broad Standard</a:t>
            </a:r>
          </a:p>
          <a:p>
            <a:pPr marL="114300" indent="0">
              <a:buNone/>
            </a:pPr>
            <a:endParaRPr lang="en-US" sz="2800" dirty="0" smtClean="0"/>
          </a:p>
          <a:p>
            <a:pPr marL="114300" indent="0">
              <a:buNone/>
            </a:pPr>
            <a:r>
              <a:rPr lang="en-US" sz="2800" b="1" dirty="0" smtClean="0"/>
              <a:t>“Given </a:t>
            </a:r>
            <a:r>
              <a:rPr lang="en-US" sz="2800" b="1" dirty="0"/>
              <a:t>the complexities of our society today, the State's constitutional duty extends beyond mere reading, writing and arithmetic. It also includes broad educational opportunities needed in today's society to prepare citizens for their role as participants and as potential competitors in </a:t>
            </a:r>
            <a:r>
              <a:rPr lang="en-US" sz="2800" b="1" dirty="0" smtClean="0"/>
              <a:t>today's </a:t>
            </a:r>
            <a:r>
              <a:rPr lang="en-US" sz="2800" b="1" dirty="0"/>
              <a:t>marketplace of ideas</a:t>
            </a:r>
            <a:r>
              <a:rPr lang="en-US" sz="2800" b="1" dirty="0" smtClean="0"/>
              <a:t>.”</a:t>
            </a:r>
          </a:p>
          <a:p>
            <a:pPr marL="114300" indent="0">
              <a:buNone/>
            </a:pPr>
            <a:r>
              <a:rPr lang="en-US" sz="2000" dirty="0" smtClean="0"/>
              <a:t>(Claremont I) </a:t>
            </a:r>
          </a:p>
          <a:p>
            <a:pPr marL="114300" indent="0">
              <a:buNone/>
            </a:pPr>
            <a:r>
              <a:rPr lang="en-US" sz="2000" dirty="0" smtClean="0"/>
              <a:t>138 N.H. 183, 192 (1993)</a:t>
            </a:r>
            <a:endParaRPr lang="en-US" sz="2000" dirty="0"/>
          </a:p>
        </p:txBody>
      </p:sp>
      <p:sp>
        <p:nvSpPr>
          <p:cNvPr id="3" name="Rectangle 2"/>
          <p:cNvSpPr/>
          <p:nvPr/>
        </p:nvSpPr>
        <p:spPr>
          <a:xfrm>
            <a:off x="3588707" y="2899342"/>
            <a:ext cx="4572000" cy="523220"/>
          </a:xfrm>
          <a:prstGeom prst="rect">
            <a:avLst/>
          </a:prstGeom>
        </p:spPr>
        <p:txBody>
          <a:bodyPr>
            <a:spAutoFit/>
          </a:bodyPr>
          <a:lstStyle/>
          <a:p>
            <a:endParaRPr lang="en-US" sz="2800" dirty="0"/>
          </a:p>
        </p:txBody>
      </p:sp>
    </p:spTree>
    <p:extLst>
      <p:ext uri="{BB962C8B-B14F-4D97-AF65-F5344CB8AC3E}">
        <p14:creationId xmlns:p14="http://schemas.microsoft.com/office/powerpoint/2010/main" val="1832797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51"/>
          <p:cNvSpPr txBox="1"/>
          <p:nvPr/>
        </p:nvSpPr>
        <p:spPr>
          <a:xfrm>
            <a:off x="457200" y="304800"/>
            <a:ext cx="8229600" cy="61722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888888"/>
              </a:buClr>
              <a:buSzPts val="1900"/>
              <a:buFont typeface="Arial"/>
              <a:buNone/>
            </a:pPr>
            <a:endParaRPr sz="1900" b="0" i="0" u="none" strike="noStrike" cap="none">
              <a:solidFill>
                <a:schemeClr val="dk1"/>
              </a:solidFill>
              <a:latin typeface="Times New Roman"/>
              <a:ea typeface="Times New Roman"/>
              <a:cs typeface="Times New Roman"/>
              <a:sym typeface="Times New Roman"/>
            </a:endParaRPr>
          </a:p>
          <a:p>
            <a:pPr marL="0" marR="0" lvl="0" indent="0" algn="ctr" rtl="0">
              <a:lnSpc>
                <a:spcPct val="80000"/>
              </a:lnSpc>
              <a:spcBef>
                <a:spcPts val="800"/>
              </a:spcBef>
              <a:spcAft>
                <a:spcPts val="0"/>
              </a:spcAft>
              <a:buClr>
                <a:schemeClr val="dk1"/>
              </a:buClr>
              <a:buSzPts val="4000"/>
              <a:buFont typeface="Arial"/>
              <a:buNone/>
            </a:pPr>
            <a:r>
              <a:rPr lang="en-US" sz="4000" b="1" i="0" u="none" strike="noStrike" cap="none">
                <a:solidFill>
                  <a:schemeClr val="dk1"/>
                </a:solidFill>
                <a:latin typeface="Times New Roman"/>
                <a:ea typeface="Times New Roman"/>
                <a:cs typeface="Times New Roman"/>
                <a:sym typeface="Times New Roman"/>
              </a:rPr>
              <a:t>With the above reductions </a:t>
            </a:r>
            <a:endParaRPr/>
          </a:p>
          <a:p>
            <a:pPr marL="342900" marR="0" lvl="0" indent="-342900" algn="ctr" rtl="0">
              <a:lnSpc>
                <a:spcPct val="80000"/>
              </a:lnSpc>
              <a:spcBef>
                <a:spcPts val="480"/>
              </a:spcBef>
              <a:spcAft>
                <a:spcPts val="0"/>
              </a:spcAft>
              <a:buClr>
                <a:schemeClr val="dk1"/>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We maintain most “core” K-12 classrooms</a:t>
            </a:r>
            <a:endParaRPr/>
          </a:p>
          <a:p>
            <a:pPr marL="342900" marR="0" lvl="0" indent="-342900" algn="ctr" rtl="0">
              <a:lnSpc>
                <a:spcPct val="80000"/>
              </a:lnSpc>
              <a:spcBef>
                <a:spcPts val="480"/>
              </a:spcBef>
              <a:spcAft>
                <a:spcPts val="0"/>
              </a:spcAft>
              <a:buClr>
                <a:schemeClr val="dk1"/>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Class size averages 29 students/teacher</a:t>
            </a:r>
            <a:endParaRPr/>
          </a:p>
          <a:p>
            <a:pPr marL="342900" marR="0" lvl="0" indent="-342900" algn="ctr" rtl="0">
              <a:lnSpc>
                <a:spcPct val="80000"/>
              </a:lnSpc>
              <a:spcBef>
                <a:spcPts val="480"/>
              </a:spcBef>
              <a:spcAft>
                <a:spcPts val="0"/>
              </a:spcAft>
              <a:buClr>
                <a:schemeClr val="dk1"/>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Budget is $5,289,610</a:t>
            </a:r>
            <a:endParaRPr/>
          </a:p>
          <a:p>
            <a:pPr marL="0" marR="0" lvl="0" indent="0" algn="l" rtl="0">
              <a:lnSpc>
                <a:spcPct val="80000"/>
              </a:lnSpc>
              <a:spcBef>
                <a:spcPts val="380"/>
              </a:spcBef>
              <a:spcAft>
                <a:spcPts val="0"/>
              </a:spcAft>
              <a:buClr>
                <a:srgbClr val="888888"/>
              </a:buClr>
              <a:buSzPts val="1900"/>
              <a:buFont typeface="Arial"/>
              <a:buNone/>
            </a:pPr>
            <a:endParaRPr sz="1900" b="0" i="0" u="none" strike="noStrike" cap="none">
              <a:solidFill>
                <a:schemeClr val="dk1"/>
              </a:solidFill>
              <a:latin typeface="Times New Roman"/>
              <a:ea typeface="Times New Roman"/>
              <a:cs typeface="Times New Roman"/>
              <a:sym typeface="Times New Roman"/>
            </a:endParaRPr>
          </a:p>
          <a:p>
            <a:pPr marL="0" marR="0" lvl="0" indent="0" algn="ctr" rtl="0">
              <a:lnSpc>
                <a:spcPct val="80000"/>
              </a:lnSpc>
              <a:spcBef>
                <a:spcPts val="560"/>
              </a:spcBef>
              <a:spcAft>
                <a:spcPts val="0"/>
              </a:spcAft>
              <a:buClr>
                <a:schemeClr val="dk1"/>
              </a:buClr>
              <a:buSzPts val="2800"/>
              <a:buFont typeface="Arial"/>
              <a:buNone/>
            </a:pPr>
            <a:r>
              <a:rPr lang="en-US" sz="2800" b="0" i="0" u="none" strike="noStrike" cap="none">
                <a:solidFill>
                  <a:schemeClr val="dk1"/>
                </a:solidFill>
                <a:latin typeface="Times New Roman"/>
                <a:ea typeface="Times New Roman"/>
                <a:cs typeface="Times New Roman"/>
                <a:sym typeface="Times New Roman"/>
              </a:rPr>
              <a:t>Now cut to the State’s “adequacy” level of $2,690,333</a:t>
            </a:r>
            <a:endParaRPr/>
          </a:p>
          <a:p>
            <a:pPr marL="342900" marR="0" lvl="0" indent="-342900" algn="ctr" rtl="0">
              <a:lnSpc>
                <a:spcPct val="80000"/>
              </a:lnSpc>
              <a:spcBef>
                <a:spcPts val="480"/>
              </a:spcBef>
              <a:spcAft>
                <a:spcPts val="0"/>
              </a:spcAft>
              <a:buClr>
                <a:schemeClr val="dk1"/>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Nearly everything else has been eliminated so now eliminate nearly half of the remaining teachers </a:t>
            </a:r>
            <a:endParaRPr/>
          </a:p>
          <a:p>
            <a:pPr marL="342900" marR="0" lvl="0" indent="-342900" algn="ctr" rtl="0">
              <a:lnSpc>
                <a:spcPct val="80000"/>
              </a:lnSpc>
              <a:spcBef>
                <a:spcPts val="480"/>
              </a:spcBef>
              <a:spcAft>
                <a:spcPts val="0"/>
              </a:spcAft>
              <a:buClr>
                <a:schemeClr val="dk1"/>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Class size averages 60 students/teacher</a:t>
            </a:r>
            <a:endParaRPr sz="2400" b="0"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380"/>
              </a:spcBef>
              <a:spcAft>
                <a:spcPts val="0"/>
              </a:spcAft>
              <a:buClr>
                <a:srgbClr val="888888"/>
              </a:buClr>
              <a:buSzPts val="1900"/>
              <a:buFont typeface="Arial"/>
              <a:buNone/>
            </a:pPr>
            <a:endParaRPr sz="1900" b="0" i="0" u="none" strike="noStrike" cap="none">
              <a:solidFill>
                <a:schemeClr val="dk1"/>
              </a:solidFill>
              <a:latin typeface="Times New Roman"/>
              <a:ea typeface="Times New Roman"/>
              <a:cs typeface="Times New Roman"/>
              <a:sym typeface="Times New Roman"/>
            </a:endParaRPr>
          </a:p>
          <a:p>
            <a:pPr marL="0" marR="0" lvl="0" indent="0" algn="ctr" rtl="0">
              <a:lnSpc>
                <a:spcPct val="80000"/>
              </a:lnSpc>
              <a:spcBef>
                <a:spcPts val="800"/>
              </a:spcBef>
              <a:spcAft>
                <a:spcPts val="0"/>
              </a:spcAft>
              <a:buClr>
                <a:srgbClr val="FF0000"/>
              </a:buClr>
              <a:buSzPts val="4000"/>
              <a:buFont typeface="Arial"/>
              <a:buNone/>
            </a:pPr>
            <a:r>
              <a:rPr lang="en-US" sz="4000" b="1" i="0" u="none" strike="noStrike" cap="none">
                <a:solidFill>
                  <a:srgbClr val="FF0000"/>
                </a:solidFill>
                <a:latin typeface="Times New Roman"/>
                <a:ea typeface="Times New Roman"/>
                <a:cs typeface="Times New Roman"/>
                <a:sym typeface="Times New Roman"/>
              </a:rPr>
              <a:t>How does anyone believe that this will provide an adequate education?</a:t>
            </a:r>
            <a:endParaRPr sz="4000" b="1" i="0" u="none" strike="noStrike" cap="none">
              <a:solidFill>
                <a:srgbClr val="FF0000"/>
              </a:solidFill>
              <a:latin typeface="Times New Roman"/>
              <a:ea typeface="Times New Roman"/>
              <a:cs typeface="Times New Roman"/>
              <a:sym typeface="Times New Roman"/>
            </a:endParaRPr>
          </a:p>
          <a:p>
            <a:pPr marL="0" marR="0" lvl="0" indent="0" algn="l" rtl="0">
              <a:lnSpc>
                <a:spcPct val="100000"/>
              </a:lnSpc>
              <a:spcBef>
                <a:spcPts val="400"/>
              </a:spcBef>
              <a:spcAft>
                <a:spcPts val="0"/>
              </a:spcAft>
              <a:buClr>
                <a:srgbClr val="888888"/>
              </a:buClr>
              <a:buSzPts val="2000"/>
              <a:buFont typeface="Arial"/>
              <a:buNone/>
            </a:pPr>
            <a:endParaRPr sz="2000" b="0" i="0" u="none" strike="noStrike" cap="none">
              <a:solidFill>
                <a:srgbClr val="888888"/>
              </a:solidFill>
              <a:latin typeface="Times New Roman"/>
              <a:ea typeface="Times New Roman"/>
              <a:cs typeface="Times New Roman"/>
              <a:sym typeface="Times New Roman"/>
            </a:endParaRPr>
          </a:p>
          <a:p>
            <a:pPr marL="0" marR="0" lvl="0" indent="0" algn="ctr" rtl="0">
              <a:lnSpc>
                <a:spcPct val="100000"/>
              </a:lnSpc>
              <a:spcBef>
                <a:spcPts val="640"/>
              </a:spcBef>
              <a:spcAft>
                <a:spcPts val="0"/>
              </a:spcAft>
              <a:buClr>
                <a:srgbClr val="888888"/>
              </a:buClr>
              <a:buSzPts val="3200"/>
              <a:buFont typeface="Arial"/>
              <a:buNone/>
            </a:pPr>
            <a:endParaRPr sz="3200" b="0" i="0" u="none" strike="noStrike" cap="none">
              <a:solidFill>
                <a:srgbClr val="888888"/>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765175"/>
          </a:xfrm>
        </p:spPr>
        <p:txBody>
          <a:bodyPr>
            <a:normAutofit/>
          </a:bodyPr>
          <a:lstStyle/>
          <a:p>
            <a:r>
              <a:rPr lang="en-US" sz="3200" dirty="0" smtClean="0"/>
              <a:t>Comparing Starting Teacher Salaries</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2065051612"/>
              </p:ext>
            </p:extLst>
          </p:nvPr>
        </p:nvGraphicFramePr>
        <p:xfrm>
          <a:off x="1752600" y="990600"/>
          <a:ext cx="5930265" cy="2141062"/>
        </p:xfrm>
        <a:graphic>
          <a:graphicData uri="http://schemas.openxmlformats.org/drawingml/2006/table">
            <a:tbl>
              <a:tblPr firstRow="1" firstCol="1" bandRow="1">
                <a:tableStyleId>{5C22544A-7EE6-4342-B048-85BDC9FD1C3A}</a:tableStyleId>
              </a:tblPr>
              <a:tblGrid>
                <a:gridCol w="1577898"/>
                <a:gridCol w="1380660"/>
                <a:gridCol w="394474"/>
                <a:gridCol w="1512152"/>
                <a:gridCol w="1065081"/>
              </a:tblGrid>
              <a:tr h="305866">
                <a:tc gridSpan="5">
                  <a:txBody>
                    <a:bodyPr/>
                    <a:lstStyle/>
                    <a:p>
                      <a:pPr marL="0" marR="0" algn="ctr">
                        <a:spcBef>
                          <a:spcPts val="0"/>
                        </a:spcBef>
                        <a:spcAft>
                          <a:spcPts val="0"/>
                        </a:spcAft>
                      </a:pPr>
                      <a:r>
                        <a:rPr lang="en-US" sz="2000" baseline="0" dirty="0">
                          <a:solidFill>
                            <a:schemeClr val="tx1"/>
                          </a:solidFill>
                          <a:effectLst/>
                        </a:rPr>
                        <a:t>New graduate with a BA, first year salary</a:t>
                      </a:r>
                      <a:endParaRPr lang="en-US" sz="2000" baseline="0" dirty="0">
                        <a:solidFill>
                          <a:schemeClr val="tx1"/>
                        </a:solidFill>
                        <a:effectLst/>
                        <a:latin typeface="Calibri"/>
                        <a:ea typeface="Calibri"/>
                        <a:cs typeface="Mangal"/>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5866">
                <a:tc>
                  <a:txBody>
                    <a:bodyPr/>
                    <a:lstStyle/>
                    <a:p>
                      <a:pPr marL="0" marR="0">
                        <a:spcBef>
                          <a:spcPts val="0"/>
                        </a:spcBef>
                        <a:spcAft>
                          <a:spcPts val="0"/>
                        </a:spcAft>
                      </a:pPr>
                      <a:r>
                        <a:rPr lang="en-US" sz="2000" baseline="0" dirty="0">
                          <a:solidFill>
                            <a:schemeClr val="tx1"/>
                          </a:solidFill>
                          <a:effectLst/>
                        </a:rPr>
                        <a:t>District</a:t>
                      </a:r>
                      <a:endParaRPr lang="en-US" sz="2000" baseline="0" dirty="0">
                        <a:solidFill>
                          <a:schemeClr val="tx1"/>
                        </a:solidFill>
                        <a:effectLst/>
                        <a:latin typeface="Calibri"/>
                        <a:ea typeface="Calibri"/>
                        <a:cs typeface="Mangal"/>
                      </a:endParaRPr>
                    </a:p>
                  </a:txBody>
                  <a:tcPr marL="68580" marR="68580" marT="0" marB="0"/>
                </a:tc>
                <a:tc>
                  <a:txBody>
                    <a:bodyPr/>
                    <a:lstStyle/>
                    <a:p>
                      <a:pPr marL="0" marR="0" algn="r">
                        <a:spcBef>
                          <a:spcPts val="0"/>
                        </a:spcBef>
                        <a:spcAft>
                          <a:spcPts val="0"/>
                        </a:spcAft>
                      </a:pPr>
                      <a:r>
                        <a:rPr lang="en-US" sz="2000" baseline="0" dirty="0">
                          <a:solidFill>
                            <a:schemeClr val="tx1"/>
                          </a:solidFill>
                          <a:effectLst/>
                        </a:rPr>
                        <a:t>Salary</a:t>
                      </a:r>
                      <a:endParaRPr lang="en-US" sz="2000" baseline="0" dirty="0">
                        <a:solidFill>
                          <a:schemeClr val="tx1"/>
                        </a:solidFill>
                        <a:effectLst/>
                        <a:latin typeface="Calibri"/>
                        <a:ea typeface="Calibri"/>
                        <a:cs typeface="Mangal"/>
                      </a:endParaRPr>
                    </a:p>
                  </a:txBody>
                  <a:tcPr marL="68580" marR="68580" marT="0" marB="0">
                    <a:solidFill>
                      <a:schemeClr val="accent1"/>
                    </a:solidFill>
                  </a:tcPr>
                </a:tc>
                <a:tc>
                  <a:txBody>
                    <a:bodyPr/>
                    <a:lstStyle/>
                    <a:p>
                      <a:pPr marL="0" marR="0">
                        <a:spcBef>
                          <a:spcPts val="0"/>
                        </a:spcBef>
                        <a:spcAft>
                          <a:spcPts val="0"/>
                        </a:spcAft>
                      </a:pPr>
                      <a:r>
                        <a:rPr lang="en-US" sz="2000" baseline="0" dirty="0">
                          <a:solidFill>
                            <a:schemeClr val="tx1"/>
                          </a:solidFill>
                          <a:effectLst/>
                        </a:rPr>
                        <a:t> </a:t>
                      </a:r>
                      <a:endParaRPr lang="en-US" sz="2000" baseline="0" dirty="0">
                        <a:solidFill>
                          <a:schemeClr val="tx1"/>
                        </a:solidFill>
                        <a:effectLst/>
                        <a:latin typeface="Calibri"/>
                        <a:ea typeface="Calibri"/>
                        <a:cs typeface="Mangal"/>
                      </a:endParaRPr>
                    </a:p>
                  </a:txBody>
                  <a:tcPr marL="68580" marR="68580" marT="0" marB="0">
                    <a:solidFill>
                      <a:schemeClr val="accent1"/>
                    </a:solidFill>
                  </a:tcPr>
                </a:tc>
                <a:tc>
                  <a:txBody>
                    <a:bodyPr/>
                    <a:lstStyle/>
                    <a:p>
                      <a:pPr marL="0" marR="0">
                        <a:spcBef>
                          <a:spcPts val="0"/>
                        </a:spcBef>
                        <a:spcAft>
                          <a:spcPts val="0"/>
                        </a:spcAft>
                      </a:pPr>
                      <a:r>
                        <a:rPr lang="en-US" sz="2000" baseline="0" dirty="0">
                          <a:solidFill>
                            <a:schemeClr val="tx1"/>
                          </a:solidFill>
                          <a:effectLst/>
                        </a:rPr>
                        <a:t>District</a:t>
                      </a:r>
                      <a:endParaRPr lang="en-US" sz="2000" baseline="0" dirty="0">
                        <a:solidFill>
                          <a:schemeClr val="tx1"/>
                        </a:solidFill>
                        <a:effectLst/>
                        <a:latin typeface="Calibri"/>
                        <a:ea typeface="Calibri"/>
                        <a:cs typeface="Mangal"/>
                      </a:endParaRPr>
                    </a:p>
                  </a:txBody>
                  <a:tcPr marL="68580" marR="68580" marT="0" marB="0">
                    <a:solidFill>
                      <a:schemeClr val="accent1"/>
                    </a:solidFill>
                  </a:tcPr>
                </a:tc>
                <a:tc>
                  <a:txBody>
                    <a:bodyPr/>
                    <a:lstStyle/>
                    <a:p>
                      <a:pPr marL="0" marR="0" algn="r">
                        <a:spcBef>
                          <a:spcPts val="0"/>
                        </a:spcBef>
                        <a:spcAft>
                          <a:spcPts val="0"/>
                        </a:spcAft>
                      </a:pPr>
                      <a:r>
                        <a:rPr lang="en-US" sz="2000" baseline="0" dirty="0">
                          <a:solidFill>
                            <a:schemeClr val="tx1"/>
                          </a:solidFill>
                          <a:effectLst/>
                        </a:rPr>
                        <a:t>Salary</a:t>
                      </a:r>
                      <a:endParaRPr lang="en-US" sz="2000" baseline="0" dirty="0">
                        <a:solidFill>
                          <a:schemeClr val="tx1"/>
                        </a:solidFill>
                        <a:effectLst/>
                        <a:latin typeface="Calibri"/>
                        <a:ea typeface="Calibri"/>
                        <a:cs typeface="Mangal"/>
                      </a:endParaRPr>
                    </a:p>
                  </a:txBody>
                  <a:tcPr marL="68580" marR="68580" marT="0" marB="0">
                    <a:solidFill>
                      <a:schemeClr val="accent1"/>
                    </a:solidFill>
                  </a:tcPr>
                </a:tc>
              </a:tr>
              <a:tr h="305866">
                <a:tc>
                  <a:txBody>
                    <a:bodyPr/>
                    <a:lstStyle/>
                    <a:p>
                      <a:pPr marL="0" marR="0">
                        <a:spcBef>
                          <a:spcPts val="0"/>
                        </a:spcBef>
                        <a:spcAft>
                          <a:spcPts val="0"/>
                        </a:spcAft>
                      </a:pPr>
                      <a:r>
                        <a:rPr lang="en-US" sz="2000" b="0" baseline="0" dirty="0">
                          <a:solidFill>
                            <a:schemeClr val="tx1"/>
                          </a:solidFill>
                          <a:effectLst/>
                        </a:rPr>
                        <a:t>Portsmouth</a:t>
                      </a:r>
                      <a:endParaRPr lang="en-US" sz="2000" b="0" baseline="0" dirty="0">
                        <a:solidFill>
                          <a:schemeClr val="tx1"/>
                        </a:solidFill>
                        <a:effectLst/>
                        <a:latin typeface="Calibri"/>
                        <a:ea typeface="Calibri"/>
                        <a:cs typeface="Mangal"/>
                      </a:endParaRPr>
                    </a:p>
                  </a:txBody>
                  <a:tcPr marL="68580" marR="68580" marT="0" marB="0">
                    <a:solidFill>
                      <a:schemeClr val="bg1">
                        <a:lumMod val="95000"/>
                      </a:schemeClr>
                    </a:solidFill>
                  </a:tcPr>
                </a:tc>
                <a:tc>
                  <a:txBody>
                    <a:bodyPr/>
                    <a:lstStyle/>
                    <a:p>
                      <a:pPr marL="0" marR="0" algn="r">
                        <a:spcBef>
                          <a:spcPts val="0"/>
                        </a:spcBef>
                        <a:spcAft>
                          <a:spcPts val="0"/>
                        </a:spcAft>
                      </a:pPr>
                      <a:r>
                        <a:rPr lang="en-US" sz="2000" dirty="0">
                          <a:effectLst/>
                        </a:rPr>
                        <a:t>$44,667</a:t>
                      </a:r>
                      <a:endParaRPr lang="en-US" sz="2000" dirty="0">
                        <a:effectLst/>
                        <a:latin typeface="Calibri"/>
                        <a:ea typeface="Calibri"/>
                        <a:cs typeface="Mangal"/>
                      </a:endParaRPr>
                    </a:p>
                  </a:txBody>
                  <a:tcPr marL="68580" marR="68580" marT="0" marB="0">
                    <a:solidFill>
                      <a:schemeClr val="bg1">
                        <a:lumMod val="95000"/>
                      </a:schemeClr>
                    </a:solidFill>
                  </a:tcPr>
                </a:tc>
                <a:tc>
                  <a:txBody>
                    <a:bodyPr/>
                    <a:lstStyle/>
                    <a:p>
                      <a:pPr marL="0" marR="0">
                        <a:spcBef>
                          <a:spcPts val="0"/>
                        </a:spcBef>
                        <a:spcAft>
                          <a:spcPts val="0"/>
                        </a:spcAft>
                      </a:pPr>
                      <a:r>
                        <a:rPr lang="en-US" sz="2000" dirty="0">
                          <a:effectLst/>
                        </a:rPr>
                        <a:t> </a:t>
                      </a:r>
                      <a:endParaRPr lang="en-US" sz="2000" dirty="0">
                        <a:effectLst/>
                        <a:latin typeface="Calibri"/>
                        <a:ea typeface="Calibri"/>
                        <a:cs typeface="Mangal"/>
                      </a:endParaRPr>
                    </a:p>
                  </a:txBody>
                  <a:tcPr marL="68580" marR="68580" marT="0" marB="0">
                    <a:solidFill>
                      <a:schemeClr val="accent1"/>
                    </a:solidFill>
                  </a:tcPr>
                </a:tc>
                <a:tc>
                  <a:txBody>
                    <a:bodyPr/>
                    <a:lstStyle/>
                    <a:p>
                      <a:pPr marL="0" marR="0">
                        <a:spcBef>
                          <a:spcPts val="0"/>
                        </a:spcBef>
                        <a:spcAft>
                          <a:spcPts val="0"/>
                        </a:spcAft>
                      </a:pPr>
                      <a:r>
                        <a:rPr lang="en-US" sz="2000" dirty="0">
                          <a:effectLst/>
                        </a:rPr>
                        <a:t>Pittsfield</a:t>
                      </a:r>
                      <a:endParaRPr lang="en-US" sz="2000" dirty="0">
                        <a:effectLst/>
                        <a:latin typeface="Calibri"/>
                        <a:ea typeface="Calibri"/>
                        <a:cs typeface="Mangal"/>
                      </a:endParaRPr>
                    </a:p>
                  </a:txBody>
                  <a:tcPr marL="68580" marR="68580" marT="0" marB="0">
                    <a:solidFill>
                      <a:schemeClr val="bg1">
                        <a:lumMod val="95000"/>
                      </a:schemeClr>
                    </a:solidFill>
                  </a:tcPr>
                </a:tc>
                <a:tc>
                  <a:txBody>
                    <a:bodyPr/>
                    <a:lstStyle/>
                    <a:p>
                      <a:pPr marL="0" marR="0" algn="r">
                        <a:spcBef>
                          <a:spcPts val="0"/>
                        </a:spcBef>
                        <a:spcAft>
                          <a:spcPts val="0"/>
                        </a:spcAft>
                      </a:pPr>
                      <a:r>
                        <a:rPr lang="en-US" sz="2000" dirty="0">
                          <a:effectLst/>
                        </a:rPr>
                        <a:t>$30,452</a:t>
                      </a:r>
                      <a:endParaRPr lang="en-US" sz="2000" dirty="0">
                        <a:effectLst/>
                        <a:latin typeface="Calibri"/>
                        <a:ea typeface="Calibri"/>
                        <a:cs typeface="Mangal"/>
                      </a:endParaRPr>
                    </a:p>
                  </a:txBody>
                  <a:tcPr marL="68580" marR="68580" marT="0" marB="0">
                    <a:solidFill>
                      <a:schemeClr val="bg1">
                        <a:lumMod val="95000"/>
                      </a:schemeClr>
                    </a:solidFill>
                  </a:tcPr>
                </a:tc>
              </a:tr>
              <a:tr h="305866">
                <a:tc>
                  <a:txBody>
                    <a:bodyPr/>
                    <a:lstStyle/>
                    <a:p>
                      <a:pPr marL="0" marR="0">
                        <a:spcBef>
                          <a:spcPts val="0"/>
                        </a:spcBef>
                        <a:spcAft>
                          <a:spcPts val="0"/>
                        </a:spcAft>
                      </a:pPr>
                      <a:r>
                        <a:rPr lang="en-US" sz="2000" b="0" baseline="0" dirty="0">
                          <a:solidFill>
                            <a:schemeClr val="tx1"/>
                          </a:solidFill>
                          <a:effectLst/>
                        </a:rPr>
                        <a:t>Stratham</a:t>
                      </a:r>
                      <a:endParaRPr lang="en-US" sz="2000" b="0" baseline="0" dirty="0">
                        <a:solidFill>
                          <a:schemeClr val="tx1"/>
                        </a:solidFill>
                        <a:effectLst/>
                        <a:latin typeface="Calibri"/>
                        <a:ea typeface="Calibri"/>
                        <a:cs typeface="Mangal"/>
                      </a:endParaRPr>
                    </a:p>
                  </a:txBody>
                  <a:tcPr marL="68580" marR="68580" marT="0" marB="0">
                    <a:solidFill>
                      <a:schemeClr val="bg1">
                        <a:lumMod val="95000"/>
                      </a:schemeClr>
                    </a:solidFill>
                  </a:tcPr>
                </a:tc>
                <a:tc>
                  <a:txBody>
                    <a:bodyPr/>
                    <a:lstStyle/>
                    <a:p>
                      <a:pPr marL="0" marR="0" algn="r">
                        <a:spcBef>
                          <a:spcPts val="0"/>
                        </a:spcBef>
                        <a:spcAft>
                          <a:spcPts val="0"/>
                        </a:spcAft>
                      </a:pPr>
                      <a:r>
                        <a:rPr lang="en-US" sz="2000" dirty="0">
                          <a:effectLst/>
                        </a:rPr>
                        <a:t>$45,060</a:t>
                      </a:r>
                      <a:endParaRPr lang="en-US" sz="2000" dirty="0">
                        <a:effectLst/>
                        <a:latin typeface="Calibri"/>
                        <a:ea typeface="Calibri"/>
                        <a:cs typeface="Mangal"/>
                      </a:endParaRPr>
                    </a:p>
                  </a:txBody>
                  <a:tcPr marL="68580" marR="68580" marT="0" marB="0">
                    <a:solidFill>
                      <a:schemeClr val="bg1">
                        <a:lumMod val="95000"/>
                      </a:schemeClr>
                    </a:solidFill>
                  </a:tcPr>
                </a:tc>
                <a:tc>
                  <a:txBody>
                    <a:bodyPr/>
                    <a:lstStyle/>
                    <a:p>
                      <a:pPr marL="0" marR="0">
                        <a:spcBef>
                          <a:spcPts val="0"/>
                        </a:spcBef>
                        <a:spcAft>
                          <a:spcPts val="0"/>
                        </a:spcAft>
                      </a:pPr>
                      <a:r>
                        <a:rPr lang="en-US" sz="2000" dirty="0">
                          <a:effectLst/>
                        </a:rPr>
                        <a:t> </a:t>
                      </a:r>
                      <a:endParaRPr lang="en-US" sz="2000" dirty="0">
                        <a:effectLst/>
                        <a:latin typeface="Calibri"/>
                        <a:ea typeface="Calibri"/>
                        <a:cs typeface="Mangal"/>
                      </a:endParaRPr>
                    </a:p>
                  </a:txBody>
                  <a:tcPr marL="68580" marR="68580" marT="0" marB="0">
                    <a:solidFill>
                      <a:schemeClr val="accent1"/>
                    </a:solidFill>
                  </a:tcPr>
                </a:tc>
                <a:tc>
                  <a:txBody>
                    <a:bodyPr/>
                    <a:lstStyle/>
                    <a:p>
                      <a:pPr marL="0" marR="0">
                        <a:spcBef>
                          <a:spcPts val="0"/>
                        </a:spcBef>
                        <a:spcAft>
                          <a:spcPts val="0"/>
                        </a:spcAft>
                      </a:pPr>
                      <a:r>
                        <a:rPr lang="en-US" sz="2000" dirty="0">
                          <a:effectLst/>
                        </a:rPr>
                        <a:t>Franklin</a:t>
                      </a:r>
                      <a:endParaRPr lang="en-US" sz="2000" dirty="0">
                        <a:effectLst/>
                        <a:latin typeface="Calibri"/>
                        <a:ea typeface="Calibri"/>
                        <a:cs typeface="Mangal"/>
                      </a:endParaRPr>
                    </a:p>
                  </a:txBody>
                  <a:tcPr marL="68580" marR="68580" marT="0" marB="0">
                    <a:solidFill>
                      <a:schemeClr val="bg1">
                        <a:lumMod val="95000"/>
                      </a:schemeClr>
                    </a:solidFill>
                  </a:tcPr>
                </a:tc>
                <a:tc>
                  <a:txBody>
                    <a:bodyPr/>
                    <a:lstStyle/>
                    <a:p>
                      <a:pPr marL="0" marR="0" algn="r">
                        <a:spcBef>
                          <a:spcPts val="0"/>
                        </a:spcBef>
                        <a:spcAft>
                          <a:spcPts val="0"/>
                        </a:spcAft>
                      </a:pPr>
                      <a:r>
                        <a:rPr lang="en-US" sz="2000">
                          <a:effectLst/>
                        </a:rPr>
                        <a:t>$32,782</a:t>
                      </a:r>
                      <a:endParaRPr lang="en-US" sz="2000">
                        <a:effectLst/>
                        <a:latin typeface="Calibri"/>
                        <a:ea typeface="Calibri"/>
                        <a:cs typeface="Mangal"/>
                      </a:endParaRPr>
                    </a:p>
                  </a:txBody>
                  <a:tcPr marL="68580" marR="68580" marT="0" marB="0">
                    <a:solidFill>
                      <a:schemeClr val="bg1">
                        <a:lumMod val="95000"/>
                      </a:schemeClr>
                    </a:solidFill>
                  </a:tcPr>
                </a:tc>
              </a:tr>
              <a:tr h="305866">
                <a:tc>
                  <a:txBody>
                    <a:bodyPr/>
                    <a:lstStyle/>
                    <a:p>
                      <a:pPr marL="0" marR="0">
                        <a:spcBef>
                          <a:spcPts val="0"/>
                        </a:spcBef>
                        <a:spcAft>
                          <a:spcPts val="0"/>
                        </a:spcAft>
                      </a:pPr>
                      <a:r>
                        <a:rPr lang="en-US" sz="2000" b="0" baseline="0" dirty="0">
                          <a:solidFill>
                            <a:schemeClr val="tx1"/>
                          </a:solidFill>
                          <a:effectLst/>
                        </a:rPr>
                        <a:t>Hanover</a:t>
                      </a:r>
                      <a:endParaRPr lang="en-US" sz="2000" b="0" baseline="0" dirty="0">
                        <a:solidFill>
                          <a:schemeClr val="tx1"/>
                        </a:solidFill>
                        <a:effectLst/>
                        <a:latin typeface="Calibri"/>
                        <a:ea typeface="Calibri"/>
                        <a:cs typeface="Mangal"/>
                      </a:endParaRPr>
                    </a:p>
                  </a:txBody>
                  <a:tcPr marL="68580" marR="68580" marT="0" marB="0">
                    <a:solidFill>
                      <a:schemeClr val="bg1">
                        <a:lumMod val="95000"/>
                      </a:schemeClr>
                    </a:solidFill>
                  </a:tcPr>
                </a:tc>
                <a:tc>
                  <a:txBody>
                    <a:bodyPr/>
                    <a:lstStyle/>
                    <a:p>
                      <a:pPr marL="0" marR="0" algn="r">
                        <a:spcBef>
                          <a:spcPts val="0"/>
                        </a:spcBef>
                        <a:spcAft>
                          <a:spcPts val="0"/>
                        </a:spcAft>
                      </a:pPr>
                      <a:r>
                        <a:rPr lang="en-US" sz="2000" dirty="0">
                          <a:effectLst/>
                        </a:rPr>
                        <a:t>$45,167</a:t>
                      </a:r>
                      <a:endParaRPr lang="en-US" sz="2000" dirty="0">
                        <a:effectLst/>
                        <a:latin typeface="Calibri"/>
                        <a:ea typeface="Calibri"/>
                        <a:cs typeface="Mangal"/>
                      </a:endParaRPr>
                    </a:p>
                  </a:txBody>
                  <a:tcPr marL="68580" marR="68580" marT="0" marB="0">
                    <a:solidFill>
                      <a:schemeClr val="bg1">
                        <a:lumMod val="95000"/>
                      </a:schemeClr>
                    </a:solidFill>
                  </a:tcPr>
                </a:tc>
                <a:tc>
                  <a:txBody>
                    <a:bodyPr/>
                    <a:lstStyle/>
                    <a:p>
                      <a:pPr marL="0" marR="0">
                        <a:spcBef>
                          <a:spcPts val="0"/>
                        </a:spcBef>
                        <a:spcAft>
                          <a:spcPts val="0"/>
                        </a:spcAft>
                      </a:pPr>
                      <a:r>
                        <a:rPr lang="en-US" sz="2000" dirty="0">
                          <a:effectLst/>
                        </a:rPr>
                        <a:t> </a:t>
                      </a:r>
                      <a:endParaRPr lang="en-US" sz="2000" dirty="0">
                        <a:effectLst/>
                        <a:latin typeface="Calibri"/>
                        <a:ea typeface="Calibri"/>
                        <a:cs typeface="Mangal"/>
                      </a:endParaRPr>
                    </a:p>
                  </a:txBody>
                  <a:tcPr marL="68580" marR="68580" marT="0" marB="0">
                    <a:solidFill>
                      <a:schemeClr val="accent1"/>
                    </a:solidFill>
                  </a:tcPr>
                </a:tc>
                <a:tc>
                  <a:txBody>
                    <a:bodyPr/>
                    <a:lstStyle/>
                    <a:p>
                      <a:pPr marL="0" marR="0">
                        <a:spcBef>
                          <a:spcPts val="0"/>
                        </a:spcBef>
                        <a:spcAft>
                          <a:spcPts val="0"/>
                        </a:spcAft>
                      </a:pPr>
                      <a:r>
                        <a:rPr lang="en-US" sz="2000" dirty="0">
                          <a:effectLst/>
                        </a:rPr>
                        <a:t>Stratford</a:t>
                      </a:r>
                      <a:endParaRPr lang="en-US" sz="2000" dirty="0">
                        <a:effectLst/>
                        <a:latin typeface="Calibri"/>
                        <a:ea typeface="Calibri"/>
                        <a:cs typeface="Mangal"/>
                      </a:endParaRPr>
                    </a:p>
                  </a:txBody>
                  <a:tcPr marL="68580" marR="68580" marT="0" marB="0">
                    <a:solidFill>
                      <a:schemeClr val="bg1">
                        <a:lumMod val="95000"/>
                      </a:schemeClr>
                    </a:solidFill>
                  </a:tcPr>
                </a:tc>
                <a:tc>
                  <a:txBody>
                    <a:bodyPr/>
                    <a:lstStyle/>
                    <a:p>
                      <a:pPr marL="0" marR="0" algn="r">
                        <a:spcBef>
                          <a:spcPts val="0"/>
                        </a:spcBef>
                        <a:spcAft>
                          <a:spcPts val="0"/>
                        </a:spcAft>
                      </a:pPr>
                      <a:r>
                        <a:rPr lang="en-US" sz="2000" dirty="0">
                          <a:effectLst/>
                        </a:rPr>
                        <a:t>$32,800</a:t>
                      </a:r>
                      <a:endParaRPr lang="en-US" sz="2000" dirty="0">
                        <a:effectLst/>
                        <a:latin typeface="Calibri"/>
                        <a:ea typeface="Calibri"/>
                        <a:cs typeface="Mangal"/>
                      </a:endParaRPr>
                    </a:p>
                  </a:txBody>
                  <a:tcPr marL="68580" marR="68580" marT="0" marB="0">
                    <a:solidFill>
                      <a:schemeClr val="bg1">
                        <a:lumMod val="95000"/>
                      </a:schemeClr>
                    </a:solidFill>
                  </a:tcPr>
                </a:tc>
              </a:tr>
              <a:tr h="305866">
                <a:tc>
                  <a:txBody>
                    <a:bodyPr/>
                    <a:lstStyle/>
                    <a:p>
                      <a:pPr marL="0" marR="0">
                        <a:spcBef>
                          <a:spcPts val="0"/>
                        </a:spcBef>
                        <a:spcAft>
                          <a:spcPts val="0"/>
                        </a:spcAft>
                      </a:pPr>
                      <a:r>
                        <a:rPr lang="en-US" sz="2000" b="0" baseline="0" dirty="0">
                          <a:solidFill>
                            <a:schemeClr val="tx1"/>
                          </a:solidFill>
                          <a:effectLst/>
                        </a:rPr>
                        <a:t>Exeter</a:t>
                      </a:r>
                      <a:endParaRPr lang="en-US" sz="2000" b="0" baseline="0" dirty="0">
                        <a:solidFill>
                          <a:schemeClr val="tx1"/>
                        </a:solidFill>
                        <a:effectLst/>
                        <a:latin typeface="Calibri"/>
                        <a:ea typeface="Calibri"/>
                        <a:cs typeface="Mangal"/>
                      </a:endParaRPr>
                    </a:p>
                  </a:txBody>
                  <a:tcPr marL="68580" marR="68580" marT="0" marB="0">
                    <a:solidFill>
                      <a:schemeClr val="bg1">
                        <a:lumMod val="95000"/>
                      </a:schemeClr>
                    </a:solidFill>
                  </a:tcPr>
                </a:tc>
                <a:tc>
                  <a:txBody>
                    <a:bodyPr/>
                    <a:lstStyle/>
                    <a:p>
                      <a:pPr marL="0" marR="0" algn="r">
                        <a:spcBef>
                          <a:spcPts val="0"/>
                        </a:spcBef>
                        <a:spcAft>
                          <a:spcPts val="0"/>
                        </a:spcAft>
                      </a:pPr>
                      <a:r>
                        <a:rPr lang="en-US" sz="2000" dirty="0">
                          <a:effectLst/>
                        </a:rPr>
                        <a:t>$45,462</a:t>
                      </a:r>
                      <a:endParaRPr lang="en-US" sz="2000" dirty="0">
                        <a:effectLst/>
                        <a:latin typeface="Calibri"/>
                        <a:ea typeface="Calibri"/>
                        <a:cs typeface="Mangal"/>
                      </a:endParaRPr>
                    </a:p>
                  </a:txBody>
                  <a:tcPr marL="68580" marR="68580" marT="0" marB="0">
                    <a:solidFill>
                      <a:schemeClr val="bg1">
                        <a:lumMod val="95000"/>
                      </a:schemeClr>
                    </a:solidFill>
                  </a:tcPr>
                </a:tc>
                <a:tc>
                  <a:txBody>
                    <a:bodyPr/>
                    <a:lstStyle/>
                    <a:p>
                      <a:pPr marL="0" marR="0">
                        <a:spcBef>
                          <a:spcPts val="0"/>
                        </a:spcBef>
                        <a:spcAft>
                          <a:spcPts val="0"/>
                        </a:spcAft>
                      </a:pPr>
                      <a:r>
                        <a:rPr lang="en-US" sz="2000" dirty="0">
                          <a:effectLst/>
                        </a:rPr>
                        <a:t> </a:t>
                      </a:r>
                      <a:endParaRPr lang="en-US" sz="2000" dirty="0">
                        <a:effectLst/>
                        <a:latin typeface="Calibri"/>
                        <a:ea typeface="Calibri"/>
                        <a:cs typeface="Mangal"/>
                      </a:endParaRPr>
                    </a:p>
                  </a:txBody>
                  <a:tcPr marL="68580" marR="68580" marT="0" marB="0">
                    <a:solidFill>
                      <a:schemeClr val="accent1"/>
                    </a:solidFill>
                  </a:tcPr>
                </a:tc>
                <a:tc>
                  <a:txBody>
                    <a:bodyPr/>
                    <a:lstStyle/>
                    <a:p>
                      <a:pPr marL="0" marR="0">
                        <a:spcBef>
                          <a:spcPts val="0"/>
                        </a:spcBef>
                        <a:spcAft>
                          <a:spcPts val="0"/>
                        </a:spcAft>
                      </a:pPr>
                      <a:r>
                        <a:rPr lang="en-US" sz="2000" dirty="0">
                          <a:effectLst/>
                        </a:rPr>
                        <a:t>Allenstown</a:t>
                      </a:r>
                      <a:endParaRPr lang="en-US" sz="2000" dirty="0">
                        <a:effectLst/>
                        <a:latin typeface="Calibri"/>
                        <a:ea typeface="Calibri"/>
                        <a:cs typeface="Mangal"/>
                      </a:endParaRPr>
                    </a:p>
                  </a:txBody>
                  <a:tcPr marL="68580" marR="68580" marT="0" marB="0">
                    <a:solidFill>
                      <a:schemeClr val="bg1">
                        <a:lumMod val="95000"/>
                      </a:schemeClr>
                    </a:solidFill>
                  </a:tcPr>
                </a:tc>
                <a:tc>
                  <a:txBody>
                    <a:bodyPr/>
                    <a:lstStyle/>
                    <a:p>
                      <a:pPr marL="0" marR="0" algn="r">
                        <a:spcBef>
                          <a:spcPts val="0"/>
                        </a:spcBef>
                        <a:spcAft>
                          <a:spcPts val="0"/>
                        </a:spcAft>
                      </a:pPr>
                      <a:r>
                        <a:rPr lang="en-US" sz="2000" dirty="0">
                          <a:effectLst/>
                        </a:rPr>
                        <a:t>$34,331</a:t>
                      </a:r>
                      <a:endParaRPr lang="en-US" sz="2000" dirty="0">
                        <a:effectLst/>
                        <a:latin typeface="Calibri"/>
                        <a:ea typeface="Calibri"/>
                        <a:cs typeface="Mangal"/>
                      </a:endParaRPr>
                    </a:p>
                  </a:txBody>
                  <a:tcPr marL="68580" marR="68580" marT="0" marB="0">
                    <a:solidFill>
                      <a:schemeClr val="bg1">
                        <a:lumMod val="95000"/>
                      </a:schemeClr>
                    </a:solidFill>
                  </a:tcPr>
                </a:tc>
              </a:tr>
              <a:tr h="305866">
                <a:tc>
                  <a:txBody>
                    <a:bodyPr/>
                    <a:lstStyle/>
                    <a:p>
                      <a:pPr marL="0" marR="0">
                        <a:spcBef>
                          <a:spcPts val="0"/>
                        </a:spcBef>
                        <a:spcAft>
                          <a:spcPts val="0"/>
                        </a:spcAft>
                      </a:pPr>
                      <a:r>
                        <a:rPr lang="en-US" sz="2000" b="0" baseline="0" dirty="0">
                          <a:solidFill>
                            <a:schemeClr val="tx1"/>
                          </a:solidFill>
                          <a:effectLst/>
                        </a:rPr>
                        <a:t>Lyme</a:t>
                      </a:r>
                      <a:endParaRPr lang="en-US" sz="2000" b="0" baseline="0" dirty="0">
                        <a:solidFill>
                          <a:schemeClr val="tx1"/>
                        </a:solidFill>
                        <a:effectLst/>
                        <a:latin typeface="Calibri"/>
                        <a:ea typeface="Calibri"/>
                        <a:cs typeface="Mangal"/>
                      </a:endParaRPr>
                    </a:p>
                  </a:txBody>
                  <a:tcPr marL="68580" marR="68580" marT="0" marB="0">
                    <a:solidFill>
                      <a:schemeClr val="bg1">
                        <a:lumMod val="95000"/>
                      </a:schemeClr>
                    </a:solidFill>
                  </a:tcPr>
                </a:tc>
                <a:tc>
                  <a:txBody>
                    <a:bodyPr/>
                    <a:lstStyle/>
                    <a:p>
                      <a:pPr marL="0" marR="0" algn="r">
                        <a:spcBef>
                          <a:spcPts val="0"/>
                        </a:spcBef>
                        <a:spcAft>
                          <a:spcPts val="0"/>
                        </a:spcAft>
                      </a:pPr>
                      <a:r>
                        <a:rPr lang="en-US" sz="2000" dirty="0">
                          <a:effectLst/>
                        </a:rPr>
                        <a:t>$47,365</a:t>
                      </a:r>
                      <a:endParaRPr lang="en-US" sz="2000" dirty="0">
                        <a:effectLst/>
                        <a:latin typeface="Calibri"/>
                        <a:ea typeface="Calibri"/>
                        <a:cs typeface="Mangal"/>
                      </a:endParaRPr>
                    </a:p>
                  </a:txBody>
                  <a:tcPr marL="68580" marR="68580" marT="0" marB="0">
                    <a:solidFill>
                      <a:schemeClr val="bg1">
                        <a:lumMod val="95000"/>
                      </a:schemeClr>
                    </a:solidFill>
                  </a:tcPr>
                </a:tc>
                <a:tc>
                  <a:txBody>
                    <a:bodyPr/>
                    <a:lstStyle/>
                    <a:p>
                      <a:pPr marL="0" marR="0">
                        <a:spcBef>
                          <a:spcPts val="0"/>
                        </a:spcBef>
                        <a:spcAft>
                          <a:spcPts val="0"/>
                        </a:spcAft>
                      </a:pPr>
                      <a:r>
                        <a:rPr lang="en-US" sz="2000" dirty="0">
                          <a:effectLst/>
                        </a:rPr>
                        <a:t> </a:t>
                      </a:r>
                      <a:endParaRPr lang="en-US" sz="2000" dirty="0">
                        <a:effectLst/>
                        <a:latin typeface="Calibri"/>
                        <a:ea typeface="Calibri"/>
                        <a:cs typeface="Mangal"/>
                      </a:endParaRPr>
                    </a:p>
                  </a:txBody>
                  <a:tcPr marL="68580" marR="68580" marT="0" marB="0">
                    <a:solidFill>
                      <a:schemeClr val="accent1"/>
                    </a:solidFill>
                  </a:tcPr>
                </a:tc>
                <a:tc>
                  <a:txBody>
                    <a:bodyPr/>
                    <a:lstStyle/>
                    <a:p>
                      <a:pPr marL="0" marR="0">
                        <a:spcBef>
                          <a:spcPts val="0"/>
                        </a:spcBef>
                        <a:spcAft>
                          <a:spcPts val="0"/>
                        </a:spcAft>
                      </a:pPr>
                      <a:r>
                        <a:rPr lang="en-US" sz="2000" dirty="0">
                          <a:effectLst/>
                        </a:rPr>
                        <a:t>Newport</a:t>
                      </a:r>
                      <a:endParaRPr lang="en-US" sz="2000" dirty="0">
                        <a:effectLst/>
                        <a:latin typeface="Calibri"/>
                        <a:ea typeface="Calibri"/>
                        <a:cs typeface="Mangal"/>
                      </a:endParaRPr>
                    </a:p>
                  </a:txBody>
                  <a:tcPr marL="68580" marR="68580" marT="0" marB="0">
                    <a:solidFill>
                      <a:schemeClr val="bg1">
                        <a:lumMod val="95000"/>
                      </a:schemeClr>
                    </a:solidFill>
                  </a:tcPr>
                </a:tc>
                <a:tc>
                  <a:txBody>
                    <a:bodyPr/>
                    <a:lstStyle/>
                    <a:p>
                      <a:pPr marL="0" marR="0" algn="r">
                        <a:spcBef>
                          <a:spcPts val="0"/>
                        </a:spcBef>
                        <a:spcAft>
                          <a:spcPts val="0"/>
                        </a:spcAft>
                      </a:pPr>
                      <a:r>
                        <a:rPr lang="en-US" sz="2000" dirty="0">
                          <a:effectLst/>
                        </a:rPr>
                        <a:t>$34,363</a:t>
                      </a:r>
                      <a:endParaRPr lang="en-US" sz="2000" dirty="0">
                        <a:effectLst/>
                        <a:latin typeface="Calibri"/>
                        <a:ea typeface="Calibri"/>
                        <a:cs typeface="Mangal"/>
                      </a:endParaRPr>
                    </a:p>
                  </a:txBody>
                  <a:tcPr marL="68580" marR="68580" marT="0" marB="0">
                    <a:solidFill>
                      <a:schemeClr val="bg1">
                        <a:lumMod val="95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14810775"/>
              </p:ext>
            </p:extLst>
          </p:nvPr>
        </p:nvGraphicFramePr>
        <p:xfrm>
          <a:off x="1828800" y="3429000"/>
          <a:ext cx="5867400" cy="2133600"/>
        </p:xfrm>
        <a:graphic>
          <a:graphicData uri="http://schemas.openxmlformats.org/drawingml/2006/table">
            <a:tbl>
              <a:tblPr firstRow="1" firstCol="1" bandRow="1">
                <a:tableStyleId>{5C22544A-7EE6-4342-B048-85BDC9FD1C3A}</a:tableStyleId>
              </a:tblPr>
              <a:tblGrid>
                <a:gridCol w="1561171"/>
                <a:gridCol w="1366024"/>
                <a:gridCol w="390293"/>
                <a:gridCol w="1392298"/>
                <a:gridCol w="1157614"/>
              </a:tblGrid>
              <a:tr h="248194">
                <a:tc gridSpan="5">
                  <a:txBody>
                    <a:bodyPr/>
                    <a:lstStyle/>
                    <a:p>
                      <a:pPr marL="0" marR="0" algn="ctr">
                        <a:spcBef>
                          <a:spcPts val="0"/>
                        </a:spcBef>
                        <a:spcAft>
                          <a:spcPts val="0"/>
                        </a:spcAft>
                      </a:pPr>
                      <a:r>
                        <a:rPr lang="en-US" sz="2000" baseline="0" dirty="0">
                          <a:solidFill>
                            <a:schemeClr val="tx1"/>
                          </a:solidFill>
                          <a:effectLst/>
                        </a:rPr>
                        <a:t>New graduate with an MA, first year salary</a:t>
                      </a:r>
                      <a:endParaRPr lang="en-US" sz="2000" baseline="0" dirty="0">
                        <a:solidFill>
                          <a:schemeClr val="tx1"/>
                        </a:solidFill>
                        <a:effectLst/>
                        <a:latin typeface="Calibri"/>
                        <a:ea typeface="Calibri"/>
                        <a:cs typeface="Mangal"/>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8194">
                <a:tc>
                  <a:txBody>
                    <a:bodyPr/>
                    <a:lstStyle/>
                    <a:p>
                      <a:pPr marL="0" marR="0">
                        <a:spcBef>
                          <a:spcPts val="0"/>
                        </a:spcBef>
                        <a:spcAft>
                          <a:spcPts val="0"/>
                        </a:spcAft>
                      </a:pPr>
                      <a:r>
                        <a:rPr lang="en-US" sz="2000" b="0" baseline="0" dirty="0">
                          <a:solidFill>
                            <a:schemeClr val="tx1"/>
                          </a:solidFill>
                          <a:effectLst/>
                        </a:rPr>
                        <a:t>District</a:t>
                      </a:r>
                      <a:endParaRPr lang="en-US" sz="2000" b="0" baseline="0" dirty="0">
                        <a:solidFill>
                          <a:schemeClr val="tx1"/>
                        </a:solidFill>
                        <a:effectLst/>
                        <a:latin typeface="Calibri"/>
                        <a:ea typeface="Calibri"/>
                        <a:cs typeface="Mangal"/>
                      </a:endParaRPr>
                    </a:p>
                  </a:txBody>
                  <a:tcPr marL="68580" marR="68580" marT="0" marB="0">
                    <a:solidFill>
                      <a:schemeClr val="accent1"/>
                    </a:solidFill>
                  </a:tcPr>
                </a:tc>
                <a:tc>
                  <a:txBody>
                    <a:bodyPr/>
                    <a:lstStyle/>
                    <a:p>
                      <a:pPr marL="0" marR="0" algn="r">
                        <a:spcBef>
                          <a:spcPts val="0"/>
                        </a:spcBef>
                        <a:spcAft>
                          <a:spcPts val="0"/>
                        </a:spcAft>
                      </a:pPr>
                      <a:r>
                        <a:rPr lang="en-US" sz="2000" baseline="0" dirty="0">
                          <a:solidFill>
                            <a:schemeClr val="tx1"/>
                          </a:solidFill>
                          <a:effectLst/>
                        </a:rPr>
                        <a:t>Salary</a:t>
                      </a:r>
                      <a:endParaRPr lang="en-US" sz="2000" baseline="0" dirty="0">
                        <a:solidFill>
                          <a:schemeClr val="tx1"/>
                        </a:solidFill>
                        <a:effectLst/>
                        <a:latin typeface="Calibri"/>
                        <a:ea typeface="Calibri"/>
                        <a:cs typeface="Mangal"/>
                      </a:endParaRPr>
                    </a:p>
                  </a:txBody>
                  <a:tcPr marL="68580" marR="68580" marT="0" marB="0">
                    <a:solidFill>
                      <a:schemeClr val="accent1"/>
                    </a:solidFill>
                  </a:tcPr>
                </a:tc>
                <a:tc>
                  <a:txBody>
                    <a:bodyPr/>
                    <a:lstStyle/>
                    <a:p>
                      <a:pPr marL="0" marR="0">
                        <a:spcBef>
                          <a:spcPts val="0"/>
                        </a:spcBef>
                        <a:spcAft>
                          <a:spcPts val="0"/>
                        </a:spcAft>
                      </a:pPr>
                      <a:r>
                        <a:rPr lang="en-US" sz="2000" baseline="0" dirty="0">
                          <a:solidFill>
                            <a:schemeClr val="tx1"/>
                          </a:solidFill>
                          <a:effectLst/>
                        </a:rPr>
                        <a:t> </a:t>
                      </a:r>
                      <a:endParaRPr lang="en-US" sz="2000" baseline="0" dirty="0">
                        <a:solidFill>
                          <a:schemeClr val="tx1"/>
                        </a:solidFill>
                        <a:effectLst/>
                        <a:latin typeface="Calibri"/>
                        <a:ea typeface="Calibri"/>
                        <a:cs typeface="Mangal"/>
                      </a:endParaRPr>
                    </a:p>
                  </a:txBody>
                  <a:tcPr marL="68580" marR="68580" marT="0" marB="0">
                    <a:solidFill>
                      <a:schemeClr val="accent1"/>
                    </a:solidFill>
                  </a:tcPr>
                </a:tc>
                <a:tc>
                  <a:txBody>
                    <a:bodyPr/>
                    <a:lstStyle/>
                    <a:p>
                      <a:pPr marL="0" marR="0">
                        <a:spcBef>
                          <a:spcPts val="0"/>
                        </a:spcBef>
                        <a:spcAft>
                          <a:spcPts val="0"/>
                        </a:spcAft>
                      </a:pPr>
                      <a:r>
                        <a:rPr lang="en-US" sz="2000" baseline="0" dirty="0">
                          <a:solidFill>
                            <a:schemeClr val="tx1"/>
                          </a:solidFill>
                          <a:effectLst/>
                        </a:rPr>
                        <a:t>District</a:t>
                      </a:r>
                      <a:endParaRPr lang="en-US" sz="2000" baseline="0" dirty="0">
                        <a:solidFill>
                          <a:schemeClr val="tx1"/>
                        </a:solidFill>
                        <a:effectLst/>
                        <a:latin typeface="Calibri"/>
                        <a:ea typeface="Calibri"/>
                        <a:cs typeface="Mangal"/>
                      </a:endParaRPr>
                    </a:p>
                  </a:txBody>
                  <a:tcPr marL="68580" marR="68580" marT="0" marB="0">
                    <a:solidFill>
                      <a:schemeClr val="accent1"/>
                    </a:solidFill>
                  </a:tcPr>
                </a:tc>
                <a:tc>
                  <a:txBody>
                    <a:bodyPr/>
                    <a:lstStyle/>
                    <a:p>
                      <a:pPr marL="0" marR="0" algn="r">
                        <a:spcBef>
                          <a:spcPts val="0"/>
                        </a:spcBef>
                        <a:spcAft>
                          <a:spcPts val="0"/>
                        </a:spcAft>
                      </a:pPr>
                      <a:r>
                        <a:rPr lang="en-US" sz="2000" baseline="0" dirty="0">
                          <a:solidFill>
                            <a:schemeClr val="tx1"/>
                          </a:solidFill>
                          <a:effectLst/>
                        </a:rPr>
                        <a:t>Salary</a:t>
                      </a:r>
                      <a:endParaRPr lang="en-US" sz="2000" baseline="0" dirty="0">
                        <a:solidFill>
                          <a:schemeClr val="tx1"/>
                        </a:solidFill>
                        <a:effectLst/>
                        <a:latin typeface="Calibri"/>
                        <a:ea typeface="Calibri"/>
                        <a:cs typeface="Mangal"/>
                      </a:endParaRPr>
                    </a:p>
                  </a:txBody>
                  <a:tcPr marL="68580" marR="68580" marT="0" marB="0">
                    <a:solidFill>
                      <a:schemeClr val="accent1"/>
                    </a:solidFill>
                  </a:tcPr>
                </a:tc>
              </a:tr>
              <a:tr h="248194">
                <a:tc>
                  <a:txBody>
                    <a:bodyPr/>
                    <a:lstStyle/>
                    <a:p>
                      <a:pPr marL="0" marR="0">
                        <a:spcBef>
                          <a:spcPts val="0"/>
                        </a:spcBef>
                        <a:spcAft>
                          <a:spcPts val="0"/>
                        </a:spcAft>
                      </a:pPr>
                      <a:r>
                        <a:rPr lang="en-US" sz="2000" b="0" baseline="0" dirty="0">
                          <a:solidFill>
                            <a:schemeClr val="tx1"/>
                          </a:solidFill>
                          <a:effectLst/>
                        </a:rPr>
                        <a:t>Hanover</a:t>
                      </a:r>
                      <a:endParaRPr lang="en-US" sz="2000" b="0" baseline="0" dirty="0">
                        <a:solidFill>
                          <a:schemeClr val="tx1"/>
                        </a:solidFill>
                        <a:effectLst/>
                        <a:latin typeface="Calibri"/>
                        <a:ea typeface="Calibri"/>
                        <a:cs typeface="Mangal"/>
                      </a:endParaRPr>
                    </a:p>
                  </a:txBody>
                  <a:tcPr marL="68580" marR="68580" marT="0" marB="0">
                    <a:solidFill>
                      <a:schemeClr val="bg1">
                        <a:lumMod val="95000"/>
                      </a:schemeClr>
                    </a:solidFill>
                  </a:tcPr>
                </a:tc>
                <a:tc>
                  <a:txBody>
                    <a:bodyPr/>
                    <a:lstStyle/>
                    <a:p>
                      <a:pPr marL="0" marR="0" algn="r">
                        <a:spcBef>
                          <a:spcPts val="0"/>
                        </a:spcBef>
                        <a:spcAft>
                          <a:spcPts val="0"/>
                        </a:spcAft>
                      </a:pPr>
                      <a:r>
                        <a:rPr lang="en-US" sz="2000" dirty="0">
                          <a:effectLst/>
                        </a:rPr>
                        <a:t>$50,135</a:t>
                      </a:r>
                      <a:endParaRPr lang="en-US" sz="2000" dirty="0">
                        <a:effectLst/>
                        <a:latin typeface="Calibri"/>
                        <a:ea typeface="Calibri"/>
                        <a:cs typeface="Mangal"/>
                      </a:endParaRPr>
                    </a:p>
                  </a:txBody>
                  <a:tcPr marL="68580" marR="68580" marT="0" marB="0">
                    <a:solidFill>
                      <a:schemeClr val="bg1">
                        <a:lumMod val="95000"/>
                      </a:schemeClr>
                    </a:solidFill>
                  </a:tcPr>
                </a:tc>
                <a:tc>
                  <a:txBody>
                    <a:bodyPr/>
                    <a:lstStyle/>
                    <a:p>
                      <a:pPr marL="0" marR="0">
                        <a:spcBef>
                          <a:spcPts val="0"/>
                        </a:spcBef>
                        <a:spcAft>
                          <a:spcPts val="0"/>
                        </a:spcAft>
                      </a:pPr>
                      <a:r>
                        <a:rPr lang="en-US" sz="2000" dirty="0">
                          <a:effectLst/>
                        </a:rPr>
                        <a:t> </a:t>
                      </a:r>
                      <a:endParaRPr lang="en-US" sz="2000" dirty="0">
                        <a:effectLst/>
                        <a:latin typeface="Calibri"/>
                        <a:ea typeface="Calibri"/>
                        <a:cs typeface="Mangal"/>
                      </a:endParaRPr>
                    </a:p>
                  </a:txBody>
                  <a:tcPr marL="68580" marR="68580" marT="0" marB="0">
                    <a:solidFill>
                      <a:schemeClr val="accent1"/>
                    </a:solidFill>
                  </a:tcPr>
                </a:tc>
                <a:tc>
                  <a:txBody>
                    <a:bodyPr/>
                    <a:lstStyle/>
                    <a:p>
                      <a:pPr marL="0" marR="0">
                        <a:spcBef>
                          <a:spcPts val="0"/>
                        </a:spcBef>
                        <a:spcAft>
                          <a:spcPts val="0"/>
                        </a:spcAft>
                      </a:pPr>
                      <a:r>
                        <a:rPr lang="en-US" sz="2000" dirty="0">
                          <a:effectLst/>
                        </a:rPr>
                        <a:t>Stratford</a:t>
                      </a:r>
                      <a:endParaRPr lang="en-US" sz="2000" dirty="0">
                        <a:effectLst/>
                        <a:latin typeface="Calibri"/>
                        <a:ea typeface="Calibri"/>
                        <a:cs typeface="Mangal"/>
                      </a:endParaRPr>
                    </a:p>
                  </a:txBody>
                  <a:tcPr marL="68580" marR="68580" marT="0" marB="0">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smtClean="0">
                          <a:effectLst/>
                        </a:rPr>
                        <a:t>$34,300     </a:t>
                      </a:r>
                      <a:endParaRPr lang="en-US" sz="2000" dirty="0" smtClean="0">
                        <a:effectLst/>
                        <a:latin typeface="Calibri"/>
                        <a:ea typeface="Calibri"/>
                        <a:cs typeface="Mangal"/>
                      </a:endParaRPr>
                    </a:p>
                  </a:txBody>
                  <a:tcPr marL="68580" marR="68580" marT="0" marB="0">
                    <a:solidFill>
                      <a:schemeClr val="bg1">
                        <a:lumMod val="95000"/>
                      </a:schemeClr>
                    </a:solidFill>
                  </a:tcPr>
                </a:tc>
              </a:tr>
              <a:tr h="248194">
                <a:tc>
                  <a:txBody>
                    <a:bodyPr/>
                    <a:lstStyle/>
                    <a:p>
                      <a:pPr marL="0" marR="0">
                        <a:spcBef>
                          <a:spcPts val="0"/>
                        </a:spcBef>
                        <a:spcAft>
                          <a:spcPts val="0"/>
                        </a:spcAft>
                      </a:pPr>
                      <a:r>
                        <a:rPr lang="en-US" sz="2000" b="0" baseline="0" dirty="0">
                          <a:solidFill>
                            <a:schemeClr val="tx1"/>
                          </a:solidFill>
                          <a:effectLst/>
                        </a:rPr>
                        <a:t>Lyme</a:t>
                      </a:r>
                      <a:endParaRPr lang="en-US" sz="2000" b="0" baseline="0" dirty="0">
                        <a:solidFill>
                          <a:schemeClr val="tx1"/>
                        </a:solidFill>
                        <a:effectLst/>
                        <a:latin typeface="Calibri"/>
                        <a:ea typeface="Calibri"/>
                        <a:cs typeface="Mangal"/>
                      </a:endParaRPr>
                    </a:p>
                  </a:txBody>
                  <a:tcPr marL="68580" marR="68580" marT="0" marB="0">
                    <a:solidFill>
                      <a:schemeClr val="bg1">
                        <a:lumMod val="95000"/>
                      </a:schemeClr>
                    </a:solidFill>
                  </a:tcPr>
                </a:tc>
                <a:tc>
                  <a:txBody>
                    <a:bodyPr/>
                    <a:lstStyle/>
                    <a:p>
                      <a:pPr marL="0" marR="0" algn="r">
                        <a:spcBef>
                          <a:spcPts val="0"/>
                        </a:spcBef>
                        <a:spcAft>
                          <a:spcPts val="0"/>
                        </a:spcAft>
                      </a:pPr>
                      <a:r>
                        <a:rPr lang="en-US" sz="2000" dirty="0">
                          <a:effectLst/>
                        </a:rPr>
                        <a:t>$51,391</a:t>
                      </a:r>
                      <a:endParaRPr lang="en-US" sz="2000" dirty="0">
                        <a:effectLst/>
                        <a:latin typeface="Calibri"/>
                        <a:ea typeface="Calibri"/>
                        <a:cs typeface="Mangal"/>
                      </a:endParaRPr>
                    </a:p>
                  </a:txBody>
                  <a:tcPr marL="68580" marR="68580" marT="0" marB="0">
                    <a:solidFill>
                      <a:schemeClr val="bg1">
                        <a:lumMod val="95000"/>
                      </a:schemeClr>
                    </a:solidFill>
                  </a:tcPr>
                </a:tc>
                <a:tc>
                  <a:txBody>
                    <a:bodyPr/>
                    <a:lstStyle/>
                    <a:p>
                      <a:pPr marL="0" marR="0">
                        <a:spcBef>
                          <a:spcPts val="0"/>
                        </a:spcBef>
                        <a:spcAft>
                          <a:spcPts val="0"/>
                        </a:spcAft>
                      </a:pPr>
                      <a:r>
                        <a:rPr lang="en-US" sz="2000" dirty="0">
                          <a:effectLst/>
                        </a:rPr>
                        <a:t> </a:t>
                      </a:r>
                      <a:endParaRPr lang="en-US" sz="2000" dirty="0">
                        <a:effectLst/>
                        <a:latin typeface="Calibri"/>
                        <a:ea typeface="Calibri"/>
                        <a:cs typeface="Mangal"/>
                      </a:endParaRPr>
                    </a:p>
                  </a:txBody>
                  <a:tcPr marL="68580" marR="68580" marT="0" marB="0">
                    <a:solidFill>
                      <a:schemeClr val="accent1"/>
                    </a:solidFill>
                  </a:tcPr>
                </a:tc>
                <a:tc>
                  <a:txBody>
                    <a:bodyPr/>
                    <a:lstStyle/>
                    <a:p>
                      <a:pPr marL="0" marR="0">
                        <a:spcBef>
                          <a:spcPts val="0"/>
                        </a:spcBef>
                        <a:spcAft>
                          <a:spcPts val="0"/>
                        </a:spcAft>
                      </a:pPr>
                      <a:r>
                        <a:rPr lang="en-US" sz="2000" dirty="0">
                          <a:effectLst/>
                        </a:rPr>
                        <a:t>Pittsfield</a:t>
                      </a:r>
                      <a:endParaRPr lang="en-US" sz="2000" dirty="0">
                        <a:effectLst/>
                        <a:latin typeface="Calibri"/>
                        <a:ea typeface="Calibri"/>
                        <a:cs typeface="Mangal"/>
                      </a:endParaRPr>
                    </a:p>
                  </a:txBody>
                  <a:tcPr marL="68580" marR="68580" marT="0" marB="0">
                    <a:solidFill>
                      <a:schemeClr val="bg1">
                        <a:lumMod val="95000"/>
                      </a:schemeClr>
                    </a:solidFill>
                  </a:tcPr>
                </a:tc>
                <a:tc>
                  <a:txBody>
                    <a:bodyPr/>
                    <a:lstStyle/>
                    <a:p>
                      <a:pPr marL="0" marR="0" algn="r">
                        <a:spcBef>
                          <a:spcPts val="0"/>
                        </a:spcBef>
                        <a:spcAft>
                          <a:spcPts val="0"/>
                        </a:spcAft>
                      </a:pPr>
                      <a:r>
                        <a:rPr lang="en-US" sz="2000" dirty="0">
                          <a:effectLst/>
                        </a:rPr>
                        <a:t>$34,323</a:t>
                      </a:r>
                      <a:endParaRPr lang="en-US" sz="2000" dirty="0">
                        <a:effectLst/>
                        <a:latin typeface="Calibri"/>
                        <a:ea typeface="Calibri"/>
                        <a:cs typeface="Mangal"/>
                      </a:endParaRPr>
                    </a:p>
                  </a:txBody>
                  <a:tcPr marL="68580" marR="68580" marT="0" marB="0">
                    <a:solidFill>
                      <a:schemeClr val="bg1">
                        <a:lumMod val="95000"/>
                      </a:schemeClr>
                    </a:solidFill>
                  </a:tcPr>
                </a:tc>
              </a:tr>
              <a:tr h="248194">
                <a:tc>
                  <a:txBody>
                    <a:bodyPr/>
                    <a:lstStyle/>
                    <a:p>
                      <a:pPr marL="0" marR="0">
                        <a:spcBef>
                          <a:spcPts val="0"/>
                        </a:spcBef>
                        <a:spcAft>
                          <a:spcPts val="0"/>
                        </a:spcAft>
                      </a:pPr>
                      <a:r>
                        <a:rPr lang="en-US" sz="2000" b="0" baseline="0" dirty="0">
                          <a:solidFill>
                            <a:schemeClr val="tx1"/>
                          </a:solidFill>
                          <a:effectLst/>
                        </a:rPr>
                        <a:t>Portsmouth</a:t>
                      </a:r>
                      <a:endParaRPr lang="en-US" sz="2000" b="0" baseline="0" dirty="0">
                        <a:solidFill>
                          <a:schemeClr val="tx1"/>
                        </a:solidFill>
                        <a:effectLst/>
                        <a:latin typeface="Calibri"/>
                        <a:ea typeface="Calibri"/>
                        <a:cs typeface="Mangal"/>
                      </a:endParaRPr>
                    </a:p>
                  </a:txBody>
                  <a:tcPr marL="68580" marR="68580" marT="0" marB="0">
                    <a:solidFill>
                      <a:schemeClr val="bg1">
                        <a:lumMod val="95000"/>
                      </a:schemeClr>
                    </a:solidFill>
                  </a:tcPr>
                </a:tc>
                <a:tc>
                  <a:txBody>
                    <a:bodyPr/>
                    <a:lstStyle/>
                    <a:p>
                      <a:pPr marL="0" marR="0" algn="r">
                        <a:spcBef>
                          <a:spcPts val="0"/>
                        </a:spcBef>
                        <a:spcAft>
                          <a:spcPts val="0"/>
                        </a:spcAft>
                      </a:pPr>
                      <a:r>
                        <a:rPr lang="en-US" sz="2000" dirty="0">
                          <a:effectLst/>
                        </a:rPr>
                        <a:t>$51,604</a:t>
                      </a:r>
                      <a:endParaRPr lang="en-US" sz="2000" dirty="0">
                        <a:effectLst/>
                        <a:latin typeface="Calibri"/>
                        <a:ea typeface="Calibri"/>
                        <a:cs typeface="Mangal"/>
                      </a:endParaRPr>
                    </a:p>
                  </a:txBody>
                  <a:tcPr marL="68580" marR="68580" marT="0" marB="0">
                    <a:solidFill>
                      <a:schemeClr val="bg1">
                        <a:lumMod val="95000"/>
                      </a:schemeClr>
                    </a:solidFill>
                  </a:tcPr>
                </a:tc>
                <a:tc>
                  <a:txBody>
                    <a:bodyPr/>
                    <a:lstStyle/>
                    <a:p>
                      <a:pPr marL="0" marR="0">
                        <a:spcBef>
                          <a:spcPts val="0"/>
                        </a:spcBef>
                        <a:spcAft>
                          <a:spcPts val="0"/>
                        </a:spcAft>
                      </a:pPr>
                      <a:r>
                        <a:rPr lang="en-US" sz="2000" dirty="0">
                          <a:effectLst/>
                        </a:rPr>
                        <a:t> </a:t>
                      </a:r>
                      <a:endParaRPr lang="en-US" sz="2000" dirty="0">
                        <a:effectLst/>
                        <a:latin typeface="Calibri"/>
                        <a:ea typeface="Calibri"/>
                        <a:cs typeface="Mangal"/>
                      </a:endParaRPr>
                    </a:p>
                  </a:txBody>
                  <a:tcPr marL="68580" marR="68580" marT="0" marB="0">
                    <a:solidFill>
                      <a:schemeClr val="accent1"/>
                    </a:solidFill>
                  </a:tcPr>
                </a:tc>
                <a:tc>
                  <a:txBody>
                    <a:bodyPr/>
                    <a:lstStyle/>
                    <a:p>
                      <a:pPr marL="0" marR="0">
                        <a:spcBef>
                          <a:spcPts val="0"/>
                        </a:spcBef>
                        <a:spcAft>
                          <a:spcPts val="0"/>
                        </a:spcAft>
                      </a:pPr>
                      <a:r>
                        <a:rPr lang="en-US" sz="2000" dirty="0">
                          <a:effectLst/>
                        </a:rPr>
                        <a:t>Franklin</a:t>
                      </a:r>
                      <a:endParaRPr lang="en-US" sz="2000" dirty="0">
                        <a:effectLst/>
                        <a:latin typeface="Calibri"/>
                        <a:ea typeface="Calibri"/>
                        <a:cs typeface="Mangal"/>
                      </a:endParaRPr>
                    </a:p>
                  </a:txBody>
                  <a:tcPr marL="68580" marR="68580" marT="0" marB="0">
                    <a:solidFill>
                      <a:schemeClr val="bg1">
                        <a:lumMod val="95000"/>
                      </a:schemeClr>
                    </a:solidFill>
                  </a:tcPr>
                </a:tc>
                <a:tc>
                  <a:txBody>
                    <a:bodyPr/>
                    <a:lstStyle/>
                    <a:p>
                      <a:pPr marL="0" marR="0" algn="r">
                        <a:spcBef>
                          <a:spcPts val="0"/>
                        </a:spcBef>
                        <a:spcAft>
                          <a:spcPts val="0"/>
                        </a:spcAft>
                      </a:pPr>
                      <a:r>
                        <a:rPr lang="en-US" sz="2000" dirty="0">
                          <a:effectLst/>
                        </a:rPr>
                        <a:t>$35,904</a:t>
                      </a:r>
                      <a:endParaRPr lang="en-US" sz="2000" dirty="0">
                        <a:effectLst/>
                        <a:latin typeface="Calibri"/>
                        <a:ea typeface="Calibri"/>
                        <a:cs typeface="Mangal"/>
                      </a:endParaRPr>
                    </a:p>
                  </a:txBody>
                  <a:tcPr marL="68580" marR="68580" marT="0" marB="0">
                    <a:solidFill>
                      <a:schemeClr val="bg1">
                        <a:lumMod val="95000"/>
                      </a:schemeClr>
                    </a:solidFill>
                  </a:tcPr>
                </a:tc>
              </a:tr>
              <a:tr h="248194">
                <a:tc>
                  <a:txBody>
                    <a:bodyPr/>
                    <a:lstStyle/>
                    <a:p>
                      <a:pPr marL="0" marR="0">
                        <a:spcBef>
                          <a:spcPts val="0"/>
                        </a:spcBef>
                        <a:spcAft>
                          <a:spcPts val="0"/>
                        </a:spcAft>
                      </a:pPr>
                      <a:r>
                        <a:rPr lang="en-US" sz="2000" b="0" baseline="0" dirty="0">
                          <a:solidFill>
                            <a:schemeClr val="tx1"/>
                          </a:solidFill>
                          <a:effectLst/>
                        </a:rPr>
                        <a:t>Exeter</a:t>
                      </a:r>
                      <a:endParaRPr lang="en-US" sz="2000" b="0" baseline="0" dirty="0">
                        <a:solidFill>
                          <a:schemeClr val="tx1"/>
                        </a:solidFill>
                        <a:effectLst/>
                        <a:latin typeface="Calibri"/>
                        <a:ea typeface="Calibri"/>
                        <a:cs typeface="Mangal"/>
                      </a:endParaRPr>
                    </a:p>
                  </a:txBody>
                  <a:tcPr marL="68580" marR="68580" marT="0" marB="0">
                    <a:solidFill>
                      <a:schemeClr val="bg1">
                        <a:lumMod val="95000"/>
                      </a:schemeClr>
                    </a:solidFill>
                  </a:tcPr>
                </a:tc>
                <a:tc>
                  <a:txBody>
                    <a:bodyPr/>
                    <a:lstStyle/>
                    <a:p>
                      <a:pPr marL="0" marR="0" algn="r">
                        <a:spcBef>
                          <a:spcPts val="0"/>
                        </a:spcBef>
                        <a:spcAft>
                          <a:spcPts val="0"/>
                        </a:spcAft>
                      </a:pPr>
                      <a:r>
                        <a:rPr lang="en-US" sz="2000">
                          <a:effectLst/>
                        </a:rPr>
                        <a:t>$51,736</a:t>
                      </a:r>
                      <a:endParaRPr lang="en-US" sz="2000">
                        <a:effectLst/>
                        <a:latin typeface="Calibri"/>
                        <a:ea typeface="Calibri"/>
                        <a:cs typeface="Mangal"/>
                      </a:endParaRPr>
                    </a:p>
                  </a:txBody>
                  <a:tcPr marL="68580" marR="68580" marT="0" marB="0">
                    <a:solidFill>
                      <a:schemeClr val="bg1">
                        <a:lumMod val="95000"/>
                      </a:schemeClr>
                    </a:solidFill>
                  </a:tcPr>
                </a:tc>
                <a:tc>
                  <a:txBody>
                    <a:bodyPr/>
                    <a:lstStyle/>
                    <a:p>
                      <a:pPr marL="0" marR="0">
                        <a:spcBef>
                          <a:spcPts val="0"/>
                        </a:spcBef>
                        <a:spcAft>
                          <a:spcPts val="0"/>
                        </a:spcAft>
                      </a:pPr>
                      <a:r>
                        <a:rPr lang="en-US" sz="2000" dirty="0">
                          <a:effectLst/>
                        </a:rPr>
                        <a:t> </a:t>
                      </a:r>
                      <a:endParaRPr lang="en-US" sz="2000" dirty="0">
                        <a:effectLst/>
                        <a:latin typeface="Calibri"/>
                        <a:ea typeface="Calibri"/>
                        <a:cs typeface="Mangal"/>
                      </a:endParaRPr>
                    </a:p>
                  </a:txBody>
                  <a:tcPr marL="68580" marR="68580" marT="0" marB="0">
                    <a:solidFill>
                      <a:schemeClr val="accent1"/>
                    </a:solidFill>
                  </a:tcPr>
                </a:tc>
                <a:tc>
                  <a:txBody>
                    <a:bodyPr/>
                    <a:lstStyle/>
                    <a:p>
                      <a:pPr marL="0" marR="0">
                        <a:spcBef>
                          <a:spcPts val="0"/>
                        </a:spcBef>
                        <a:spcAft>
                          <a:spcPts val="0"/>
                        </a:spcAft>
                      </a:pPr>
                      <a:r>
                        <a:rPr lang="en-US" sz="2000" dirty="0">
                          <a:effectLst/>
                        </a:rPr>
                        <a:t>Newport</a:t>
                      </a:r>
                      <a:endParaRPr lang="en-US" sz="2000" dirty="0">
                        <a:effectLst/>
                        <a:latin typeface="Calibri"/>
                        <a:ea typeface="Calibri"/>
                        <a:cs typeface="Mangal"/>
                      </a:endParaRPr>
                    </a:p>
                  </a:txBody>
                  <a:tcPr marL="68580" marR="68580" marT="0" marB="0">
                    <a:solidFill>
                      <a:schemeClr val="bg1">
                        <a:lumMod val="95000"/>
                      </a:schemeClr>
                    </a:solidFill>
                  </a:tcPr>
                </a:tc>
                <a:tc>
                  <a:txBody>
                    <a:bodyPr/>
                    <a:lstStyle/>
                    <a:p>
                      <a:pPr marL="0" marR="0" algn="r">
                        <a:spcBef>
                          <a:spcPts val="0"/>
                        </a:spcBef>
                        <a:spcAft>
                          <a:spcPts val="0"/>
                        </a:spcAft>
                      </a:pPr>
                      <a:r>
                        <a:rPr lang="en-US" sz="2000" dirty="0">
                          <a:effectLst/>
                        </a:rPr>
                        <a:t>$36,517</a:t>
                      </a:r>
                      <a:endParaRPr lang="en-US" sz="2000" dirty="0">
                        <a:effectLst/>
                        <a:latin typeface="Calibri"/>
                        <a:ea typeface="Calibri"/>
                        <a:cs typeface="Mangal"/>
                      </a:endParaRPr>
                    </a:p>
                  </a:txBody>
                  <a:tcPr marL="68580" marR="68580" marT="0" marB="0">
                    <a:solidFill>
                      <a:schemeClr val="bg1">
                        <a:lumMod val="95000"/>
                      </a:schemeClr>
                    </a:solidFill>
                  </a:tcPr>
                </a:tc>
              </a:tr>
              <a:tr h="248194">
                <a:tc>
                  <a:txBody>
                    <a:bodyPr/>
                    <a:lstStyle/>
                    <a:p>
                      <a:pPr marL="0" marR="0">
                        <a:spcBef>
                          <a:spcPts val="0"/>
                        </a:spcBef>
                        <a:spcAft>
                          <a:spcPts val="0"/>
                        </a:spcAft>
                      </a:pPr>
                      <a:r>
                        <a:rPr lang="en-US" sz="2000" b="0" baseline="0" dirty="0">
                          <a:solidFill>
                            <a:schemeClr val="tx1"/>
                          </a:solidFill>
                          <a:effectLst/>
                        </a:rPr>
                        <a:t>Stratham</a:t>
                      </a:r>
                      <a:endParaRPr lang="en-US" sz="2000" b="0" baseline="0" dirty="0">
                        <a:solidFill>
                          <a:schemeClr val="tx1"/>
                        </a:solidFill>
                        <a:effectLst/>
                        <a:latin typeface="Calibri"/>
                        <a:ea typeface="Calibri"/>
                        <a:cs typeface="Mangal"/>
                      </a:endParaRPr>
                    </a:p>
                  </a:txBody>
                  <a:tcPr marL="68580" marR="68580" marT="0" marB="0">
                    <a:solidFill>
                      <a:schemeClr val="bg1">
                        <a:lumMod val="95000"/>
                      </a:schemeClr>
                    </a:solidFill>
                  </a:tcPr>
                </a:tc>
                <a:tc>
                  <a:txBody>
                    <a:bodyPr/>
                    <a:lstStyle/>
                    <a:p>
                      <a:pPr marL="0" marR="0" algn="r">
                        <a:spcBef>
                          <a:spcPts val="0"/>
                        </a:spcBef>
                        <a:spcAft>
                          <a:spcPts val="0"/>
                        </a:spcAft>
                      </a:pPr>
                      <a:r>
                        <a:rPr lang="en-US" sz="2000">
                          <a:effectLst/>
                        </a:rPr>
                        <a:t>$51,917</a:t>
                      </a:r>
                      <a:endParaRPr lang="en-US" sz="2000">
                        <a:effectLst/>
                        <a:latin typeface="Calibri"/>
                        <a:ea typeface="Calibri"/>
                        <a:cs typeface="Mangal"/>
                      </a:endParaRPr>
                    </a:p>
                  </a:txBody>
                  <a:tcPr marL="68580" marR="68580" marT="0" marB="0">
                    <a:solidFill>
                      <a:schemeClr val="bg1">
                        <a:lumMod val="95000"/>
                      </a:schemeClr>
                    </a:solidFill>
                  </a:tcPr>
                </a:tc>
                <a:tc>
                  <a:txBody>
                    <a:bodyPr/>
                    <a:lstStyle/>
                    <a:p>
                      <a:pPr marL="0" marR="0">
                        <a:spcBef>
                          <a:spcPts val="0"/>
                        </a:spcBef>
                        <a:spcAft>
                          <a:spcPts val="0"/>
                        </a:spcAft>
                      </a:pPr>
                      <a:r>
                        <a:rPr lang="en-US" sz="2000" dirty="0">
                          <a:effectLst/>
                        </a:rPr>
                        <a:t> </a:t>
                      </a:r>
                      <a:endParaRPr lang="en-US" sz="2000" dirty="0">
                        <a:effectLst/>
                        <a:latin typeface="Calibri"/>
                        <a:ea typeface="Calibri"/>
                        <a:cs typeface="Mangal"/>
                      </a:endParaRPr>
                    </a:p>
                  </a:txBody>
                  <a:tcPr marL="68580" marR="68580" marT="0" marB="0">
                    <a:solidFill>
                      <a:schemeClr val="accent1"/>
                    </a:solidFill>
                  </a:tcPr>
                </a:tc>
                <a:tc>
                  <a:txBody>
                    <a:bodyPr/>
                    <a:lstStyle/>
                    <a:p>
                      <a:pPr marL="0" marR="0">
                        <a:spcBef>
                          <a:spcPts val="0"/>
                        </a:spcBef>
                        <a:spcAft>
                          <a:spcPts val="0"/>
                        </a:spcAft>
                      </a:pPr>
                      <a:r>
                        <a:rPr lang="en-US" sz="2000" dirty="0" smtClean="0">
                          <a:effectLst/>
                        </a:rPr>
                        <a:t>Allenstown</a:t>
                      </a:r>
                      <a:endParaRPr lang="en-US" sz="2000" dirty="0">
                        <a:effectLst/>
                        <a:latin typeface="Calibri"/>
                        <a:ea typeface="Calibri"/>
                        <a:cs typeface="Mangal"/>
                      </a:endParaRPr>
                    </a:p>
                  </a:txBody>
                  <a:tcPr marL="68580" marR="68580" marT="0" marB="0">
                    <a:solidFill>
                      <a:schemeClr val="bg1">
                        <a:lumMod val="95000"/>
                      </a:schemeClr>
                    </a:solidFill>
                  </a:tcPr>
                </a:tc>
                <a:tc>
                  <a:txBody>
                    <a:bodyPr/>
                    <a:lstStyle/>
                    <a:p>
                      <a:pPr marL="0" marR="0" algn="r">
                        <a:spcBef>
                          <a:spcPts val="0"/>
                        </a:spcBef>
                        <a:spcAft>
                          <a:spcPts val="0"/>
                        </a:spcAft>
                      </a:pPr>
                      <a:r>
                        <a:rPr lang="en-US" sz="2000" dirty="0">
                          <a:effectLst/>
                        </a:rPr>
                        <a:t>$39,736</a:t>
                      </a:r>
                      <a:endParaRPr lang="en-US" sz="2000" dirty="0">
                        <a:effectLst/>
                        <a:latin typeface="Calibri"/>
                        <a:ea typeface="Calibri"/>
                        <a:cs typeface="Mangal"/>
                      </a:endParaRPr>
                    </a:p>
                  </a:txBody>
                  <a:tcPr marL="68580" marR="68580" marT="0" marB="0">
                    <a:solidFill>
                      <a:schemeClr val="bg1">
                        <a:lumMod val="95000"/>
                      </a:schemeClr>
                    </a:solidFill>
                  </a:tcPr>
                </a:tc>
              </a:tr>
            </a:tbl>
          </a:graphicData>
        </a:graphic>
      </p:graphicFrame>
      <p:sp>
        <p:nvSpPr>
          <p:cNvPr id="3" name="TextBox 2"/>
          <p:cNvSpPr txBox="1"/>
          <p:nvPr/>
        </p:nvSpPr>
        <p:spPr>
          <a:xfrm>
            <a:off x="1219200" y="5867400"/>
            <a:ext cx="7086600" cy="707886"/>
          </a:xfrm>
          <a:prstGeom prst="rect">
            <a:avLst/>
          </a:prstGeom>
          <a:noFill/>
        </p:spPr>
        <p:txBody>
          <a:bodyPr wrap="square" rtlCol="0">
            <a:spAutoFit/>
          </a:bodyPr>
          <a:lstStyle/>
          <a:p>
            <a:r>
              <a:rPr lang="en-US" sz="2000" dirty="0" smtClean="0"/>
              <a:t>Bottom line: starting teachers in Pittsfield might earn $15,000 more elsewhere</a:t>
            </a:r>
            <a:endParaRPr lang="en-US" sz="2000" dirty="0"/>
          </a:p>
        </p:txBody>
      </p:sp>
    </p:spTree>
    <p:extLst>
      <p:ext uri="{BB962C8B-B14F-4D97-AF65-F5344CB8AC3E}">
        <p14:creationId xmlns:p14="http://schemas.microsoft.com/office/powerpoint/2010/main" val="38483943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765175"/>
          </a:xfrm>
        </p:spPr>
        <p:txBody>
          <a:bodyPr>
            <a:normAutofit/>
          </a:bodyPr>
          <a:lstStyle/>
          <a:p>
            <a:r>
              <a:rPr lang="en-US" sz="3200" dirty="0" smtClean="0"/>
              <a:t>SAT Scores of High School Juniors, 2018</a:t>
            </a:r>
            <a:endParaRPr lang="en-US" sz="3200" dirty="0"/>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417931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8940" y="1371600"/>
            <a:ext cx="417931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3635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52"/>
          <p:cNvSpPr txBox="1"/>
          <p:nvPr/>
        </p:nvSpPr>
        <p:spPr>
          <a:xfrm>
            <a:off x="1600200" y="457200"/>
            <a:ext cx="5562600" cy="605416"/>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3600"/>
              <a:buFont typeface="Times New Roman"/>
              <a:buNone/>
            </a:pPr>
            <a:r>
              <a:rPr lang="en-US" sz="3600" b="1" i="0" u="none" strike="noStrike" cap="none">
                <a:solidFill>
                  <a:srgbClr val="000000"/>
                </a:solidFill>
                <a:latin typeface="Times New Roman"/>
                <a:ea typeface="Times New Roman"/>
                <a:cs typeface="Times New Roman"/>
                <a:sym typeface="Times New Roman"/>
              </a:rPr>
              <a:t>SWEPT</a:t>
            </a:r>
            <a:endParaRPr/>
          </a:p>
        </p:txBody>
      </p:sp>
      <p:sp>
        <p:nvSpPr>
          <p:cNvPr id="242" name="Google Shape;242;p52"/>
          <p:cNvSpPr txBox="1"/>
          <p:nvPr/>
        </p:nvSpPr>
        <p:spPr>
          <a:xfrm>
            <a:off x="838200" y="1467911"/>
            <a:ext cx="7620000" cy="5243075"/>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3200"/>
              <a:buFont typeface="Times New Roman"/>
              <a:buNone/>
            </a:pPr>
            <a:r>
              <a:rPr lang="en-US" sz="3200" b="1" i="0" u="sng" strike="noStrike" cap="none" dirty="0" err="1">
                <a:solidFill>
                  <a:srgbClr val="000000"/>
                </a:solidFill>
                <a:latin typeface="Times New Roman"/>
                <a:ea typeface="Times New Roman"/>
                <a:cs typeface="Times New Roman"/>
                <a:sym typeface="Times New Roman"/>
              </a:rPr>
              <a:t>StateWide</a:t>
            </a:r>
            <a:r>
              <a:rPr lang="en-US" sz="3200" b="1" i="0" u="sng" strike="noStrike" cap="none" dirty="0">
                <a:solidFill>
                  <a:srgbClr val="000000"/>
                </a:solidFill>
                <a:latin typeface="Times New Roman"/>
                <a:ea typeface="Times New Roman"/>
                <a:cs typeface="Times New Roman"/>
                <a:sym typeface="Times New Roman"/>
              </a:rPr>
              <a:t> Education Property Tax</a:t>
            </a:r>
            <a:endParaRPr dirty="0"/>
          </a:p>
          <a:p>
            <a:pPr marL="457200" marR="0" lvl="0" indent="-457200" algn="l" rtl="0">
              <a:lnSpc>
                <a:spcPct val="100000"/>
              </a:lnSpc>
              <a:spcBef>
                <a:spcPts val="0"/>
              </a:spcBef>
              <a:spcAft>
                <a:spcPts val="0"/>
              </a:spcAft>
              <a:buClr>
                <a:srgbClr val="000000"/>
              </a:buClr>
              <a:buSzPts val="3200"/>
              <a:buFont typeface="Arial"/>
              <a:buChar char="•"/>
            </a:pPr>
            <a:r>
              <a:rPr lang="en-US" sz="3200" b="1" i="0" u="none" strike="noStrike" cap="none" dirty="0">
                <a:solidFill>
                  <a:srgbClr val="000000"/>
                </a:solidFill>
                <a:latin typeface="Times New Roman"/>
                <a:ea typeface="Times New Roman"/>
                <a:cs typeface="Times New Roman"/>
                <a:sym typeface="Times New Roman"/>
              </a:rPr>
              <a:t>Target:  $363 million out of $3.2 billion.</a:t>
            </a:r>
            <a:endParaRPr dirty="0"/>
          </a:p>
          <a:p>
            <a:pPr marL="457200" marR="0" lvl="0" indent="-457200" algn="l" rtl="0">
              <a:lnSpc>
                <a:spcPct val="100000"/>
              </a:lnSpc>
              <a:spcBef>
                <a:spcPts val="0"/>
              </a:spcBef>
              <a:spcAft>
                <a:spcPts val="0"/>
              </a:spcAft>
              <a:buClr>
                <a:srgbClr val="000000"/>
              </a:buClr>
              <a:buSzPts val="3200"/>
              <a:buFont typeface="Arial"/>
              <a:buChar char="•"/>
            </a:pPr>
            <a:r>
              <a:rPr lang="en-US" sz="3200" b="1" i="0" u="none" strike="noStrike" cap="none" dirty="0">
                <a:solidFill>
                  <a:srgbClr val="000000"/>
                </a:solidFill>
                <a:latin typeface="Times New Roman"/>
                <a:ea typeface="Times New Roman"/>
                <a:cs typeface="Times New Roman"/>
                <a:sym typeface="Times New Roman"/>
              </a:rPr>
              <a:t>Municipalities collect the SWEPT and send the total amounts collected directly to their own school districts. The SWEPT money is never transferred to the state. The SWEPT does not reduce disparities among school districts.  </a:t>
            </a:r>
            <a:endParaRPr dirty="0"/>
          </a:p>
          <a:p>
            <a:pPr marL="457200" marR="0" lvl="0" indent="-457200" algn="l" rtl="0">
              <a:lnSpc>
                <a:spcPct val="100000"/>
              </a:lnSpc>
              <a:spcBef>
                <a:spcPts val="0"/>
              </a:spcBef>
              <a:spcAft>
                <a:spcPts val="0"/>
              </a:spcAft>
              <a:buClr>
                <a:srgbClr val="000000"/>
              </a:buClr>
              <a:buSzPts val="3200"/>
              <a:buFont typeface="Arial"/>
              <a:buChar char="•"/>
            </a:pPr>
            <a:r>
              <a:rPr lang="en-US" sz="3200" b="1" i="0" u="none" strike="noStrike" cap="none" dirty="0" smtClean="0">
                <a:solidFill>
                  <a:srgbClr val="000000"/>
                </a:solidFill>
                <a:latin typeface="Times New Roman"/>
                <a:ea typeface="Times New Roman"/>
                <a:cs typeface="Times New Roman"/>
                <a:sym typeface="Times New Roman"/>
              </a:rPr>
              <a:t>Average </a:t>
            </a:r>
            <a:r>
              <a:rPr lang="en-US" sz="3200" b="1" i="0" u="none" strike="noStrike" cap="none" dirty="0">
                <a:solidFill>
                  <a:srgbClr val="000000"/>
                </a:solidFill>
                <a:latin typeface="Times New Roman"/>
                <a:ea typeface="Times New Roman"/>
                <a:cs typeface="Times New Roman"/>
                <a:sym typeface="Times New Roman"/>
              </a:rPr>
              <a:t>SWEPT tax rate was $2.17 for 2016-17. For 2017-18 it is $2.06.</a:t>
            </a:r>
            <a:endParaRPr dirty="0"/>
          </a:p>
          <a:p>
            <a:pPr marL="0" marR="0" lvl="0" indent="0" algn="l" rtl="0">
              <a:lnSpc>
                <a:spcPct val="100000"/>
              </a:lnSpc>
              <a:spcBef>
                <a:spcPts val="0"/>
              </a:spcBef>
              <a:spcAft>
                <a:spcPts val="0"/>
              </a:spcAft>
              <a:buClr>
                <a:srgbClr val="000000"/>
              </a:buClr>
              <a:buSzPts val="3200"/>
              <a:buFont typeface="Times New Roman"/>
              <a:buNone/>
            </a:pPr>
            <a:r>
              <a:rPr lang="en-US" sz="3200" b="1" i="0" u="none" strike="noStrike" cap="none" dirty="0">
                <a:solidFill>
                  <a:srgbClr val="000000"/>
                </a:solidFill>
                <a:latin typeface="Times New Roman"/>
                <a:ea typeface="Times New Roman"/>
                <a:cs typeface="Times New Roman"/>
                <a:sym typeface="Times New Roman"/>
              </a:rPr>
              <a:t> </a:t>
            </a:r>
            <a:endParaRP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53"/>
          <p:cNvSpPr txBox="1"/>
          <p:nvPr/>
        </p:nvSpPr>
        <p:spPr>
          <a:xfrm>
            <a:off x="1752600" y="228600"/>
            <a:ext cx="6096000" cy="88913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2800"/>
              <a:buFont typeface="Times New Roman"/>
              <a:buNone/>
            </a:pPr>
            <a:r>
              <a:rPr lang="en-US" sz="2800" b="1" i="0" u="none" strike="noStrike" cap="none">
                <a:solidFill>
                  <a:srgbClr val="000000"/>
                </a:solidFill>
                <a:latin typeface="Times New Roman"/>
                <a:ea typeface="Times New Roman"/>
                <a:cs typeface="Times New Roman"/>
                <a:sym typeface="Times New Roman"/>
              </a:rPr>
              <a:t>Stabilization Grants</a:t>
            </a:r>
            <a:endParaRPr/>
          </a:p>
          <a:p>
            <a:pPr marL="0" marR="0" lvl="0" indent="0" algn="ctr" rtl="0">
              <a:lnSpc>
                <a:spcPct val="100000"/>
              </a:lnSpc>
              <a:spcBef>
                <a:spcPts val="0"/>
              </a:spcBef>
              <a:spcAft>
                <a:spcPts val="0"/>
              </a:spcAft>
              <a:buClr>
                <a:srgbClr val="000000"/>
              </a:buClr>
              <a:buSzPts val="2800"/>
              <a:buFont typeface="Times New Roman"/>
              <a:buNone/>
            </a:pPr>
            <a:r>
              <a:rPr lang="en-US" sz="2800" b="1" i="0" u="none" strike="noStrike" cap="none">
                <a:solidFill>
                  <a:srgbClr val="000000"/>
                </a:solidFill>
                <a:latin typeface="Times New Roman"/>
                <a:ea typeface="Times New Roman"/>
                <a:cs typeface="Times New Roman"/>
                <a:sym typeface="Times New Roman"/>
              </a:rPr>
              <a:t>(a lifeline being withdrawn)</a:t>
            </a:r>
            <a:endParaRPr/>
          </a:p>
        </p:txBody>
      </p:sp>
      <p:sp>
        <p:nvSpPr>
          <p:cNvPr id="248" name="Google Shape;248;p53"/>
          <p:cNvSpPr txBox="1"/>
          <p:nvPr/>
        </p:nvSpPr>
        <p:spPr>
          <a:xfrm>
            <a:off x="1066800" y="1295399"/>
            <a:ext cx="6934200" cy="4193288"/>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400"/>
              <a:buFont typeface="Times New Roman"/>
              <a:buNone/>
            </a:pPr>
            <a:r>
              <a:rPr lang="en-US" sz="2400" b="1" i="0" u="none" strike="noStrike" cap="none" dirty="0">
                <a:solidFill>
                  <a:srgbClr val="000000"/>
                </a:solidFill>
                <a:latin typeface="Times New Roman"/>
                <a:ea typeface="Times New Roman"/>
                <a:cs typeface="Times New Roman"/>
                <a:sym typeface="Times New Roman"/>
              </a:rPr>
              <a:t>Stabilization Grant: </a:t>
            </a:r>
            <a:endParaRPr dirty="0"/>
          </a:p>
          <a:p>
            <a:pPr marL="342900" marR="0" lvl="0" indent="-342900" algn="l" rtl="0">
              <a:lnSpc>
                <a:spcPct val="100000"/>
              </a:lnSpc>
              <a:spcBef>
                <a:spcPts val="0"/>
              </a:spcBef>
              <a:spcAft>
                <a:spcPts val="0"/>
              </a:spcAft>
              <a:buClr>
                <a:srgbClr val="000000"/>
              </a:buClr>
              <a:buSzPts val="2400"/>
              <a:buFont typeface="Arial"/>
              <a:buChar char="•"/>
            </a:pPr>
            <a:r>
              <a:rPr lang="en-US" sz="2400" b="1" i="0" u="none" strike="noStrike" cap="none" dirty="0">
                <a:solidFill>
                  <a:srgbClr val="000000"/>
                </a:solidFill>
                <a:latin typeface="Times New Roman"/>
                <a:ea typeface="Times New Roman"/>
                <a:cs typeface="Times New Roman"/>
                <a:sym typeface="Times New Roman"/>
              </a:rPr>
              <a:t>Enacted for FY2012 to replace Disparity Aid calculation which was part of adequacy</a:t>
            </a:r>
            <a:endParaRPr dirty="0"/>
          </a:p>
          <a:p>
            <a:pPr marL="342900" marR="0" lvl="0" indent="-342900" algn="l" rtl="0">
              <a:lnSpc>
                <a:spcPct val="100000"/>
              </a:lnSpc>
              <a:spcBef>
                <a:spcPts val="0"/>
              </a:spcBef>
              <a:spcAft>
                <a:spcPts val="0"/>
              </a:spcAft>
              <a:buClr>
                <a:srgbClr val="000000"/>
              </a:buClr>
              <a:buSzPts val="2400"/>
              <a:buFont typeface="Arial"/>
              <a:buChar char="•"/>
            </a:pPr>
            <a:r>
              <a:rPr lang="en-US" sz="2400" b="1" i="0" u="none" strike="noStrike" cap="none" dirty="0">
                <a:solidFill>
                  <a:srgbClr val="000000"/>
                </a:solidFill>
                <a:latin typeface="Times New Roman"/>
                <a:ea typeface="Times New Roman"/>
                <a:cs typeface="Times New Roman"/>
                <a:sym typeface="Times New Roman"/>
              </a:rPr>
              <a:t>Removed $160 million from Adequacy Aid</a:t>
            </a:r>
            <a:endParaRPr dirty="0"/>
          </a:p>
          <a:p>
            <a:pPr marL="342900" marR="0" lvl="0" indent="-342900" algn="l" rtl="0">
              <a:lnSpc>
                <a:spcPct val="100000"/>
              </a:lnSpc>
              <a:spcBef>
                <a:spcPts val="0"/>
              </a:spcBef>
              <a:spcAft>
                <a:spcPts val="0"/>
              </a:spcAft>
              <a:buClr>
                <a:srgbClr val="000000"/>
              </a:buClr>
              <a:buSzPts val="2400"/>
              <a:buFont typeface="Arial"/>
              <a:buChar char="•"/>
            </a:pPr>
            <a:r>
              <a:rPr lang="en-US" sz="2400" b="1" i="0" u="none" strike="noStrike" cap="none" dirty="0">
                <a:solidFill>
                  <a:srgbClr val="000000"/>
                </a:solidFill>
                <a:latin typeface="Times New Roman"/>
                <a:ea typeface="Times New Roman"/>
                <a:cs typeface="Times New Roman"/>
                <a:sym typeface="Times New Roman"/>
              </a:rPr>
              <a:t>Stabilization reduced at the rate of 4% per year since FY2017.  For FY2019, the stabilization grant will be 88% of the 2012 amount</a:t>
            </a:r>
            <a:endParaRPr dirty="0"/>
          </a:p>
          <a:p>
            <a:pPr marL="342900" marR="0" lvl="0" indent="-342900" algn="l" rtl="0">
              <a:lnSpc>
                <a:spcPct val="100000"/>
              </a:lnSpc>
              <a:spcBef>
                <a:spcPts val="0"/>
              </a:spcBef>
              <a:spcAft>
                <a:spcPts val="0"/>
              </a:spcAft>
              <a:buClr>
                <a:srgbClr val="000000"/>
              </a:buClr>
              <a:buSzPts val="2400"/>
              <a:buFont typeface="Arial"/>
              <a:buChar char="•"/>
            </a:pPr>
            <a:r>
              <a:rPr lang="en-US" sz="2400" b="1" i="0" u="none" strike="noStrike" cap="none" dirty="0">
                <a:solidFill>
                  <a:srgbClr val="000000"/>
                </a:solidFill>
                <a:latin typeface="Times New Roman"/>
                <a:ea typeface="Times New Roman"/>
                <a:cs typeface="Times New Roman"/>
                <a:sym typeface="Times New Roman"/>
              </a:rPr>
              <a:t>Berlin loses $219,824/year    </a:t>
            </a:r>
            <a:endParaRPr dirty="0"/>
          </a:p>
          <a:p>
            <a:pPr marL="0" marR="0" lvl="1" indent="457200" algn="l" rtl="0">
              <a:lnSpc>
                <a:spcPct val="100000"/>
              </a:lnSpc>
              <a:spcBef>
                <a:spcPts val="0"/>
              </a:spcBef>
              <a:spcAft>
                <a:spcPts val="0"/>
              </a:spcAft>
              <a:buClr>
                <a:srgbClr val="000000"/>
              </a:buClr>
              <a:buSzPts val="2400"/>
              <a:buFont typeface="Times New Roman"/>
              <a:buNone/>
            </a:pPr>
            <a:r>
              <a:rPr lang="en-US" sz="2400" b="1" i="0" u="none" strike="noStrike" cap="none" dirty="0">
                <a:solidFill>
                  <a:srgbClr val="000000"/>
                </a:solidFill>
                <a:latin typeface="Times New Roman"/>
                <a:ea typeface="Times New Roman"/>
                <a:cs typeface="Times New Roman"/>
                <a:sym typeface="Times New Roman"/>
              </a:rPr>
              <a:t>In Berlin, it takes $0.55 to make up for this loss each year.  Berlin’s school tax rate will increase by $13.75/1000, all other things remaining equal, just to replace the loss of stabilization aid over  25 years.</a:t>
            </a:r>
            <a:endParaRP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54"/>
          <p:cNvSpPr txBox="1"/>
          <p:nvPr/>
        </p:nvSpPr>
        <p:spPr>
          <a:xfrm>
            <a:off x="1905000" y="381000"/>
            <a:ext cx="5524500" cy="461661"/>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2400"/>
              <a:buFont typeface="Times New Roman"/>
              <a:buNone/>
            </a:pPr>
            <a:r>
              <a:rPr lang="en-US" sz="2400" b="1" i="0" u="sng" strike="noStrike" cap="none">
                <a:solidFill>
                  <a:srgbClr val="000000"/>
                </a:solidFill>
                <a:latin typeface="Times New Roman"/>
                <a:ea typeface="Times New Roman"/>
                <a:cs typeface="Times New Roman"/>
                <a:sym typeface="Times New Roman"/>
              </a:rPr>
              <a:t>Examples of Annual Stabilization Losses</a:t>
            </a:r>
            <a:endParaRPr sz="2000" b="0" i="0" u="none" strike="noStrike" cap="none">
              <a:solidFill>
                <a:srgbClr val="000000"/>
              </a:solidFill>
              <a:latin typeface="Helvetica Neue"/>
              <a:ea typeface="Helvetica Neue"/>
              <a:cs typeface="Helvetica Neue"/>
              <a:sym typeface="Helvetica Neue"/>
            </a:endParaRPr>
          </a:p>
        </p:txBody>
      </p:sp>
      <p:pic>
        <p:nvPicPr>
          <p:cNvPr id="254" name="Google Shape;254;p54"/>
          <p:cNvPicPr preferRelativeResize="0"/>
          <p:nvPr/>
        </p:nvPicPr>
        <p:blipFill rotWithShape="1">
          <a:blip r:embed="rId3">
            <a:alphaModFix/>
          </a:blip>
          <a:srcRect/>
          <a:stretch/>
        </p:blipFill>
        <p:spPr>
          <a:xfrm>
            <a:off x="564980" y="1181622"/>
            <a:ext cx="8192011" cy="4495800"/>
          </a:xfrm>
          <a:prstGeom prst="rect">
            <a:avLst/>
          </a:prstGeom>
          <a:noFill/>
          <a:ln>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55"/>
          <p:cNvSpPr txBox="1"/>
          <p:nvPr/>
        </p:nvSpPr>
        <p:spPr>
          <a:xfrm>
            <a:off x="1066800" y="609598"/>
            <a:ext cx="6705600" cy="129553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2800"/>
              <a:buFont typeface="Times New Roman"/>
              <a:buNone/>
            </a:pPr>
            <a:r>
              <a:rPr lang="en-US" sz="2800" b="1" i="0" u="none" strike="noStrike" cap="none">
                <a:solidFill>
                  <a:srgbClr val="000000"/>
                </a:solidFill>
                <a:latin typeface="Times New Roman"/>
                <a:ea typeface="Times New Roman"/>
                <a:cs typeface="Times New Roman"/>
                <a:sym typeface="Times New Roman"/>
              </a:rPr>
              <a:t>Building Aid</a:t>
            </a:r>
            <a:endParaRPr/>
          </a:p>
          <a:p>
            <a:pPr marL="0" marR="0" lvl="0" indent="0" algn="ctr" rtl="0">
              <a:lnSpc>
                <a:spcPct val="100000"/>
              </a:lnSpc>
              <a:spcBef>
                <a:spcPts val="0"/>
              </a:spcBef>
              <a:spcAft>
                <a:spcPts val="0"/>
              </a:spcAft>
              <a:buClr>
                <a:srgbClr val="000000"/>
              </a:buClr>
              <a:buSzPts val="2800"/>
              <a:buFont typeface="Times New Roman"/>
              <a:buNone/>
            </a:pPr>
            <a:r>
              <a:rPr lang="en-US" sz="2800" b="1" i="0" u="none" strike="noStrike" cap="none">
                <a:solidFill>
                  <a:srgbClr val="000000"/>
                </a:solidFill>
                <a:latin typeface="Times New Roman"/>
                <a:ea typeface="Times New Roman"/>
                <a:cs typeface="Times New Roman"/>
                <a:sym typeface="Times New Roman"/>
              </a:rPr>
              <a:t>(doesn’t exist any longer--was once an incentive for districts to combine)</a:t>
            </a:r>
            <a:endParaRPr/>
          </a:p>
        </p:txBody>
      </p:sp>
      <p:sp>
        <p:nvSpPr>
          <p:cNvPr id="260" name="Google Shape;260;p55"/>
          <p:cNvSpPr txBox="1"/>
          <p:nvPr/>
        </p:nvSpPr>
        <p:spPr>
          <a:xfrm>
            <a:off x="1524000" y="2362199"/>
            <a:ext cx="6096000" cy="48273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800"/>
              <a:buFont typeface="Times New Roman"/>
              <a:buNone/>
            </a:pPr>
            <a:r>
              <a:rPr lang="en-US" sz="2800" b="0" i="0" u="none" strike="noStrike" cap="none">
                <a:solidFill>
                  <a:srgbClr val="000000"/>
                </a:solidFill>
                <a:latin typeface="Times New Roman"/>
                <a:ea typeface="Times New Roman"/>
                <a:cs typeface="Times New Roman"/>
                <a:sym typeface="Times New Roman"/>
              </a:rPr>
              <a:t>$</a:t>
            </a:r>
            <a:r>
              <a:rPr lang="en-US" sz="2800" b="1" i="0" u="none" strike="noStrike" cap="none">
                <a:solidFill>
                  <a:srgbClr val="000000"/>
                </a:solidFill>
                <a:latin typeface="Times New Roman"/>
                <a:ea typeface="Times New Roman"/>
                <a:cs typeface="Times New Roman"/>
                <a:sym typeface="Times New Roman"/>
              </a:rPr>
              <a:t>54,353,188.20-distributed in 2008-09</a:t>
            </a:r>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56"/>
          <p:cNvSpPr txBox="1">
            <a:spLocks noGrp="1"/>
          </p:cNvSpPr>
          <p:nvPr>
            <p:ph type="title"/>
          </p:nvPr>
        </p:nvSpPr>
        <p:spPr>
          <a:xfrm>
            <a:off x="685800" y="609600"/>
            <a:ext cx="7772400" cy="1143000"/>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2610"/>
              <a:buFont typeface="Times New Roman"/>
              <a:buNone/>
            </a:pPr>
            <a:r>
              <a:rPr lang="en-US" sz="2610"/>
              <a:t/>
            </a:r>
            <a:br>
              <a:rPr lang="en-US" sz="2610"/>
            </a:br>
            <a:r>
              <a:rPr lang="en-US" sz="2610" b="1">
                <a:solidFill>
                  <a:srgbClr val="FF0000"/>
                </a:solidFill>
                <a:latin typeface="Calibri"/>
                <a:ea typeface="Calibri"/>
                <a:cs typeface="Calibri"/>
                <a:sym typeface="Calibri"/>
              </a:rPr>
              <a:t>NH</a:t>
            </a:r>
            <a:r>
              <a:rPr lang="en-US" sz="2610" b="1">
                <a:latin typeface="Calibri"/>
                <a:ea typeface="Calibri"/>
                <a:cs typeface="Calibri"/>
                <a:sym typeface="Calibri"/>
              </a:rPr>
              <a:t>Lottery</a:t>
            </a:r>
            <a:br>
              <a:rPr lang="en-US" sz="2610" b="1">
                <a:latin typeface="Calibri"/>
                <a:ea typeface="Calibri"/>
                <a:cs typeface="Calibri"/>
                <a:sym typeface="Calibri"/>
              </a:rPr>
            </a:br>
            <a:r>
              <a:rPr lang="en-US" sz="1080" b="1">
                <a:latin typeface="Calibri"/>
                <a:ea typeface="Calibri"/>
                <a:cs typeface="Calibri"/>
                <a:sym typeface="Calibri"/>
              </a:rPr>
              <a:t>$1.7 billion to education</a:t>
            </a:r>
            <a:endParaRPr/>
          </a:p>
        </p:txBody>
      </p:sp>
      <p:sp>
        <p:nvSpPr>
          <p:cNvPr id="266" name="Google Shape;266;p56"/>
          <p:cNvSpPr txBox="1"/>
          <p:nvPr/>
        </p:nvSpPr>
        <p:spPr>
          <a:xfrm>
            <a:off x="762000" y="2590799"/>
            <a:ext cx="7772400" cy="316459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400"/>
              <a:buFont typeface="Times New Roman"/>
              <a:buNone/>
            </a:pPr>
            <a:r>
              <a:rPr lang="en-US" sz="2400" b="0" i="0" u="none" strike="noStrike" cap="none">
                <a:solidFill>
                  <a:srgbClr val="000000"/>
                </a:solidFill>
                <a:latin typeface="Times New Roman"/>
                <a:ea typeface="Times New Roman"/>
                <a:cs typeface="Times New Roman"/>
                <a:sym typeface="Times New Roman"/>
              </a:rPr>
              <a:t>			</a:t>
            </a:r>
            <a:r>
              <a:rPr lang="en-US" sz="2400" b="1" i="0" u="none" strike="noStrike" cap="none">
                <a:solidFill>
                  <a:srgbClr val="000000"/>
                </a:solidFill>
                <a:latin typeface="Times New Roman"/>
                <a:ea typeface="Times New Roman"/>
                <a:cs typeface="Times New Roman"/>
                <a:sym typeface="Times New Roman"/>
              </a:rPr>
              <a:t>FY2017		</a:t>
            </a:r>
            <a:endParaRPr/>
          </a:p>
          <a:p>
            <a:pPr marL="0" marR="0" lvl="0" indent="0" algn="l" rtl="0">
              <a:lnSpc>
                <a:spcPct val="100000"/>
              </a:lnSpc>
              <a:spcBef>
                <a:spcPts val="0"/>
              </a:spcBef>
              <a:spcAft>
                <a:spcPts val="0"/>
              </a:spcAft>
              <a:buClr>
                <a:srgbClr val="000000"/>
              </a:buClr>
              <a:buSzPts val="2400"/>
              <a:buFont typeface="Times New Roman"/>
              <a:buNone/>
            </a:pPr>
            <a:r>
              <a:rPr lang="en-US" sz="2400" b="1" i="0" u="none" strike="noStrike" cap="none">
                <a:solidFill>
                  <a:srgbClr val="000000"/>
                </a:solidFill>
                <a:latin typeface="Times New Roman"/>
                <a:ea typeface="Times New Roman"/>
                <a:cs typeface="Times New Roman"/>
                <a:sym typeface="Times New Roman"/>
              </a:rPr>
              <a:t>Total Oper. Revenue 		$304,221,428		</a:t>
            </a:r>
            <a:endParaRPr/>
          </a:p>
          <a:p>
            <a:pPr marL="0" marR="0" lvl="0" indent="0" algn="l" rtl="0">
              <a:lnSpc>
                <a:spcPct val="100000"/>
              </a:lnSpc>
              <a:spcBef>
                <a:spcPts val="0"/>
              </a:spcBef>
              <a:spcAft>
                <a:spcPts val="0"/>
              </a:spcAft>
              <a:buClr>
                <a:srgbClr val="000000"/>
              </a:buClr>
              <a:buSzPts val="2400"/>
              <a:buFont typeface="Times New Roman"/>
              <a:buNone/>
            </a:pPr>
            <a:r>
              <a:rPr lang="en-US" sz="2400" b="1" i="0" u="none" strike="noStrike" cap="none">
                <a:solidFill>
                  <a:srgbClr val="000000"/>
                </a:solidFill>
                <a:latin typeface="Times New Roman"/>
                <a:ea typeface="Times New Roman"/>
                <a:cs typeface="Times New Roman"/>
                <a:sym typeface="Times New Roman"/>
              </a:rPr>
              <a:t>Total Expenses		$228,167,737		</a:t>
            </a:r>
            <a:endParaRPr/>
          </a:p>
          <a:p>
            <a:pPr marL="0" marR="0" lvl="0" indent="0" algn="l" rtl="0">
              <a:lnSpc>
                <a:spcPct val="100000"/>
              </a:lnSpc>
              <a:spcBef>
                <a:spcPts val="0"/>
              </a:spcBef>
              <a:spcAft>
                <a:spcPts val="0"/>
              </a:spcAft>
              <a:buClr>
                <a:srgbClr val="000000"/>
              </a:buClr>
              <a:buSzPts val="2000"/>
              <a:buFont typeface="Times New Roman"/>
              <a:buNone/>
            </a:pPr>
            <a:endParaRPr sz="20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Times New Roman"/>
              <a:buNone/>
            </a:pPr>
            <a:r>
              <a:rPr lang="en-US" sz="2400" b="1" i="0" u="none" strike="noStrike" cap="none">
                <a:solidFill>
                  <a:srgbClr val="000000"/>
                </a:solidFill>
                <a:latin typeface="Times New Roman"/>
                <a:ea typeface="Times New Roman"/>
                <a:cs typeface="Times New Roman"/>
                <a:sym typeface="Times New Roman"/>
              </a:rPr>
              <a:t>Distributed to Education	  </a:t>
            </a:r>
            <a:r>
              <a:rPr lang="en-US" sz="2400" b="1" i="0" u="sng" strike="noStrike" cap="none">
                <a:solidFill>
                  <a:srgbClr val="000000"/>
                </a:solidFill>
                <a:latin typeface="Times New Roman"/>
                <a:ea typeface="Times New Roman"/>
                <a:cs typeface="Times New Roman"/>
                <a:sym typeface="Times New Roman"/>
              </a:rPr>
              <a:t>$76,119,818</a:t>
            </a:r>
            <a:r>
              <a:rPr lang="en-US" sz="2400" b="1" i="0" u="none" strike="noStrike" cap="none">
                <a:solidFill>
                  <a:srgbClr val="000000"/>
                </a:solidFill>
                <a:latin typeface="Times New Roman"/>
                <a:ea typeface="Times New Roman"/>
                <a:cs typeface="Times New Roman"/>
                <a:sym typeface="Times New Roman"/>
              </a:rPr>
              <a:t>	 	</a:t>
            </a:r>
            <a:endParaRPr sz="2000" b="0" i="0" u="sng"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000"/>
              <a:buFont typeface="Times New Roman"/>
              <a:buNone/>
            </a:pPr>
            <a:endParaRPr sz="2000" b="0" i="0" u="sng"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Times New Roman"/>
              <a:buNone/>
            </a:pPr>
            <a:r>
              <a:rPr lang="en-US" sz="2400" b="1" i="0" u="none" strike="noStrike" cap="none">
                <a:solidFill>
                  <a:srgbClr val="000000"/>
                </a:solidFill>
                <a:latin typeface="Times New Roman"/>
                <a:ea typeface="Times New Roman"/>
                <a:cs typeface="Times New Roman"/>
                <a:sym typeface="Times New Roman"/>
              </a:rPr>
              <a:t>That’s just over $76 </a:t>
            </a:r>
            <a:r>
              <a:rPr lang="en-US" sz="2400" b="1" i="0" u="sng" strike="noStrike" cap="none">
                <a:solidFill>
                  <a:srgbClr val="FF0000"/>
                </a:solidFill>
                <a:latin typeface="Times New Roman"/>
                <a:ea typeface="Times New Roman"/>
                <a:cs typeface="Times New Roman"/>
                <a:sym typeface="Times New Roman"/>
              </a:rPr>
              <a:t>m</a:t>
            </a:r>
            <a:r>
              <a:rPr lang="en-US" sz="2400" b="1" i="0" u="none" strike="noStrike" cap="none">
                <a:solidFill>
                  <a:srgbClr val="000000"/>
                </a:solidFill>
                <a:latin typeface="Times New Roman"/>
                <a:ea typeface="Times New Roman"/>
                <a:cs typeface="Times New Roman"/>
                <a:sym typeface="Times New Roman"/>
              </a:rPr>
              <a:t>illion contributed last FY.  Total spending on education in NH was more than $3.1 </a:t>
            </a:r>
            <a:r>
              <a:rPr lang="en-US" sz="2400" b="1" i="0" u="none" strike="noStrike" cap="none">
                <a:solidFill>
                  <a:srgbClr val="FF0000"/>
                </a:solidFill>
                <a:latin typeface="Times New Roman"/>
                <a:ea typeface="Times New Roman"/>
                <a:cs typeface="Times New Roman"/>
                <a:sym typeface="Times New Roman"/>
              </a:rPr>
              <a:t>b</a:t>
            </a:r>
            <a:r>
              <a:rPr lang="en-US" sz="2400" b="1" i="0" u="none" strike="noStrike" cap="none">
                <a:solidFill>
                  <a:srgbClr val="000000"/>
                </a:solidFill>
                <a:latin typeface="Times New Roman"/>
                <a:ea typeface="Times New Roman"/>
                <a:cs typeface="Times New Roman"/>
                <a:sym typeface="Times New Roman"/>
              </a:rPr>
              <a:t>illion, meaning </a:t>
            </a:r>
            <a:r>
              <a:rPr lang="en-US" sz="2400" b="1" i="0" u="none" strike="noStrike" cap="none">
                <a:solidFill>
                  <a:srgbClr val="FF0000"/>
                </a:solidFill>
                <a:latin typeface="Times New Roman"/>
                <a:ea typeface="Times New Roman"/>
                <a:cs typeface="Times New Roman"/>
                <a:sym typeface="Times New Roman"/>
              </a:rPr>
              <a:t>NH </a:t>
            </a:r>
            <a:r>
              <a:rPr lang="en-US" sz="2400" b="1" i="0" u="none" strike="noStrike" cap="none">
                <a:solidFill>
                  <a:srgbClr val="000000"/>
                </a:solidFill>
                <a:latin typeface="Times New Roman"/>
                <a:ea typeface="Times New Roman"/>
                <a:cs typeface="Times New Roman"/>
                <a:sym typeface="Times New Roman"/>
              </a:rPr>
              <a:t>Lottery accounts for 2.5% of school funding.</a:t>
            </a:r>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57" descr="Picture 2"/>
          <p:cNvPicPr preferRelativeResize="0"/>
          <p:nvPr/>
        </p:nvPicPr>
        <p:blipFill rotWithShape="1">
          <a:blip r:embed="rId3">
            <a:alphaModFix/>
          </a:blip>
          <a:srcRect/>
          <a:stretch/>
        </p:blipFill>
        <p:spPr>
          <a:xfrm>
            <a:off x="533400" y="2209800"/>
            <a:ext cx="2066240" cy="1752600"/>
          </a:xfrm>
          <a:prstGeom prst="rect">
            <a:avLst/>
          </a:prstGeom>
          <a:noFill/>
          <a:ln>
            <a:noFill/>
          </a:ln>
        </p:spPr>
      </p:pic>
      <p:grpSp>
        <p:nvGrpSpPr>
          <p:cNvPr id="272" name="Google Shape;272;p57"/>
          <p:cNvGrpSpPr/>
          <p:nvPr/>
        </p:nvGrpSpPr>
        <p:grpSpPr>
          <a:xfrm>
            <a:off x="2724409" y="182187"/>
            <a:ext cx="4648205" cy="6643459"/>
            <a:chOff x="-1" y="0"/>
            <a:chExt cx="4648203" cy="6643456"/>
          </a:xfrm>
        </p:grpSpPr>
        <p:sp>
          <p:nvSpPr>
            <p:cNvPr id="273" name="Google Shape;273;p57"/>
            <p:cNvSpPr/>
            <p:nvPr/>
          </p:nvSpPr>
          <p:spPr>
            <a:xfrm>
              <a:off x="-1" y="0"/>
              <a:ext cx="4648202" cy="6643456"/>
            </a:xfrm>
            <a:prstGeom prst="rect">
              <a:avLst/>
            </a:prstGeom>
            <a:solidFill>
              <a:srgbClr val="FFFF00"/>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000"/>
                <a:buFont typeface="Times New Roman"/>
                <a:buNone/>
              </a:pPr>
              <a:endParaRPr sz="2000" b="0" i="0" u="none" strike="noStrike" cap="none">
                <a:solidFill>
                  <a:srgbClr val="000000"/>
                </a:solidFill>
                <a:latin typeface="Helvetica Neue"/>
                <a:ea typeface="Helvetica Neue"/>
                <a:cs typeface="Helvetica Neue"/>
                <a:sym typeface="Helvetica Neue"/>
              </a:endParaRPr>
            </a:p>
          </p:txBody>
        </p:sp>
        <p:pic>
          <p:nvPicPr>
            <p:cNvPr id="274" name="Google Shape;274;p57" descr="image13.png"/>
            <p:cNvPicPr preferRelativeResize="0"/>
            <p:nvPr/>
          </p:nvPicPr>
          <p:blipFill rotWithShape="1">
            <a:blip r:embed="rId4">
              <a:alphaModFix/>
            </a:blip>
            <a:srcRect/>
            <a:stretch/>
          </p:blipFill>
          <p:spPr>
            <a:xfrm>
              <a:off x="-1" y="0"/>
              <a:ext cx="4648203" cy="6643456"/>
            </a:xfrm>
            <a:prstGeom prst="rect">
              <a:avLst/>
            </a:prstGeom>
            <a:noFill/>
            <a:ln>
              <a:noFill/>
            </a:ln>
          </p:spPr>
        </p:pic>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9"/>
          <p:cNvSpPr txBox="1">
            <a:spLocks noGrp="1"/>
          </p:cNvSpPr>
          <p:nvPr>
            <p:ph type="title"/>
          </p:nvPr>
        </p:nvSpPr>
        <p:spPr>
          <a:xfrm>
            <a:off x="418012" y="341811"/>
            <a:ext cx="8229600" cy="1066800"/>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Times New Roman"/>
              <a:buNone/>
            </a:pPr>
            <a:r>
              <a:rPr lang="en-US" dirty="0"/>
              <a:t>Goals for </a:t>
            </a:r>
            <a:r>
              <a:rPr lang="en-US" dirty="0" smtClean="0"/>
              <a:t>2019 </a:t>
            </a:r>
            <a:r>
              <a:rPr lang="en-US" dirty="0"/>
              <a:t>Legislative Session</a:t>
            </a:r>
            <a:endParaRPr dirty="0"/>
          </a:p>
        </p:txBody>
      </p:sp>
      <p:sp>
        <p:nvSpPr>
          <p:cNvPr id="205" name="Google Shape;205;p39"/>
          <p:cNvSpPr txBox="1">
            <a:spLocks noGrp="1"/>
          </p:cNvSpPr>
          <p:nvPr>
            <p:ph type="body" idx="1"/>
          </p:nvPr>
        </p:nvSpPr>
        <p:spPr>
          <a:xfrm>
            <a:off x="685800" y="1447800"/>
            <a:ext cx="7772400" cy="4800600"/>
          </a:xfrm>
          <a:prstGeom prst="rect">
            <a:avLst/>
          </a:prstGeom>
          <a:noFill/>
          <a:ln>
            <a:noFill/>
          </a:ln>
        </p:spPr>
        <p:txBody>
          <a:bodyPr spcFirstLastPara="1" wrap="square" lIns="45700" tIns="45700" rIns="45700" bIns="45700" anchor="t" anchorCtr="0">
            <a:noAutofit/>
          </a:bodyPr>
          <a:lstStyle/>
          <a:p>
            <a:pPr marL="342900" lvl="0" indent="-342900" algn="l" rtl="0">
              <a:lnSpc>
                <a:spcPct val="90000"/>
              </a:lnSpc>
              <a:spcBef>
                <a:spcPts val="0"/>
              </a:spcBef>
              <a:spcAft>
                <a:spcPts val="0"/>
              </a:spcAft>
              <a:buClr>
                <a:srgbClr val="000000"/>
              </a:buClr>
              <a:buSzPts val="2720"/>
              <a:buFont typeface="Times New Roman"/>
              <a:buChar char="•"/>
            </a:pPr>
            <a:r>
              <a:rPr lang="en-US" sz="2720" b="1" u="sng" dirty="0"/>
              <a:t>Immediate</a:t>
            </a:r>
            <a:r>
              <a:rPr lang="en-US" sz="2720" b="1" u="none" dirty="0"/>
              <a:t> – </a:t>
            </a:r>
            <a:r>
              <a:rPr lang="en-US" sz="2360" b="1" u="none" dirty="0" smtClean="0"/>
              <a:t>Restore</a:t>
            </a:r>
            <a:r>
              <a:rPr lang="en-US" sz="2380" b="1" u="none" dirty="0" smtClean="0"/>
              <a:t> </a:t>
            </a:r>
            <a:r>
              <a:rPr lang="en-US" sz="2380" b="1" u="none" dirty="0"/>
              <a:t>“Stabilization Aid” to the poorest districts to 2012 </a:t>
            </a:r>
            <a:r>
              <a:rPr lang="en-US" sz="2380" b="1" u="none" dirty="0" smtClean="0"/>
              <a:t>levels. Passed </a:t>
            </a:r>
            <a:r>
              <a:rPr lang="en-US" sz="2380" b="1" u="none" dirty="0"/>
              <a:t>House 250-96</a:t>
            </a:r>
            <a:r>
              <a:rPr lang="en-US" sz="2380" b="1" u="none" dirty="0" smtClean="0"/>
              <a:t>.  This would be effective on July 1, 2019. </a:t>
            </a:r>
          </a:p>
          <a:p>
            <a:pPr marL="342900" lvl="0" indent="-342900" algn="l" rtl="0">
              <a:lnSpc>
                <a:spcPct val="90000"/>
              </a:lnSpc>
              <a:spcBef>
                <a:spcPts val="0"/>
              </a:spcBef>
              <a:spcAft>
                <a:spcPts val="0"/>
              </a:spcAft>
              <a:buClr>
                <a:srgbClr val="000000"/>
              </a:buClr>
              <a:buSzPts val="2720"/>
              <a:buFont typeface="Times New Roman"/>
              <a:buChar char="•"/>
            </a:pPr>
            <a:r>
              <a:rPr lang="en-US" sz="2728" b="1" u="sng" dirty="0" smtClean="0"/>
              <a:t>Medium </a:t>
            </a:r>
            <a:r>
              <a:rPr lang="en-US" sz="2728" b="1" u="sng" dirty="0"/>
              <a:t>Term</a:t>
            </a:r>
            <a:r>
              <a:rPr lang="en-US" sz="2728" b="1" u="none" dirty="0"/>
              <a:t> </a:t>
            </a:r>
            <a:r>
              <a:rPr lang="en-US" sz="2380" b="1" u="none" dirty="0"/>
              <a:t>– </a:t>
            </a:r>
            <a:r>
              <a:rPr lang="en-US" sz="2380" b="1" u="none" dirty="0" smtClean="0"/>
              <a:t>Provide new </a:t>
            </a:r>
            <a:r>
              <a:rPr lang="en-US" sz="2380" b="1" u="none" dirty="0"/>
              <a:t>Disparity </a:t>
            </a:r>
            <a:r>
              <a:rPr lang="en-US" sz="2380" b="1" u="none" dirty="0" smtClean="0"/>
              <a:t>Aid on July 1, 2020.  Passed </a:t>
            </a:r>
            <a:r>
              <a:rPr lang="en-US" sz="2380" b="1" u="none" dirty="0"/>
              <a:t>House 262-82. </a:t>
            </a:r>
            <a:endParaRPr lang="en-US" sz="2380" b="1" u="none" dirty="0" smtClean="0"/>
          </a:p>
          <a:p>
            <a:pPr marL="342900" lvl="0" indent="-342900" algn="l" rtl="0">
              <a:lnSpc>
                <a:spcPct val="90000"/>
              </a:lnSpc>
              <a:spcBef>
                <a:spcPts val="0"/>
              </a:spcBef>
              <a:spcAft>
                <a:spcPts val="0"/>
              </a:spcAft>
              <a:buClr>
                <a:srgbClr val="000000"/>
              </a:buClr>
              <a:buSzPts val="2720"/>
              <a:buFont typeface="Times New Roman"/>
              <a:buChar char="•"/>
            </a:pPr>
            <a:r>
              <a:rPr lang="en-US" sz="2720" b="1" u="sng" dirty="0" smtClean="0"/>
              <a:t>Long </a:t>
            </a:r>
            <a:r>
              <a:rPr lang="en-US" sz="2720" b="1" u="sng" dirty="0"/>
              <a:t>Term </a:t>
            </a:r>
            <a:r>
              <a:rPr lang="en-US" sz="2380" b="1" u="none" dirty="0"/>
              <a:t>– </a:t>
            </a:r>
            <a:r>
              <a:rPr lang="en-US" sz="2380" b="1" u="none" dirty="0" smtClean="0"/>
              <a:t>Establish an independent and fully </a:t>
            </a:r>
            <a:r>
              <a:rPr lang="en-US" sz="2380" b="1" u="none" dirty="0"/>
              <a:t>funded Commission to recommend new </a:t>
            </a:r>
            <a:r>
              <a:rPr lang="en-US" sz="2380" b="1" u="none" dirty="0" smtClean="0"/>
              <a:t>adequacy/cost standards and </a:t>
            </a:r>
            <a:r>
              <a:rPr lang="en-US" sz="2380" b="1" u="none" dirty="0"/>
              <a:t>funding </a:t>
            </a:r>
            <a:r>
              <a:rPr lang="en-US" sz="2380" b="1" u="none" dirty="0" smtClean="0"/>
              <a:t>system. Passed </a:t>
            </a:r>
            <a:r>
              <a:rPr lang="en-US" sz="2380" b="1" u="none" dirty="0"/>
              <a:t>House 207-148.</a:t>
            </a:r>
            <a:endParaRPr sz="2380" b="1" dirty="0"/>
          </a:p>
          <a:p>
            <a:pPr marL="0" lvl="0" indent="0" algn="ctr" rtl="0">
              <a:lnSpc>
                <a:spcPct val="90000"/>
              </a:lnSpc>
              <a:spcBef>
                <a:spcPts val="700"/>
              </a:spcBef>
              <a:spcAft>
                <a:spcPts val="0"/>
              </a:spcAft>
              <a:buClr>
                <a:srgbClr val="C00000"/>
              </a:buClr>
              <a:buSzPts val="2975"/>
              <a:buFont typeface="Times New Roman"/>
              <a:buNone/>
            </a:pPr>
            <a:r>
              <a:rPr lang="en-US" sz="2400" b="1" u="sng" dirty="0" smtClean="0">
                <a:solidFill>
                  <a:srgbClr val="C00000"/>
                </a:solidFill>
              </a:rPr>
              <a:t>Status as of June 19</a:t>
            </a:r>
          </a:p>
          <a:p>
            <a:pPr marL="0" lvl="0" indent="0" algn="ctr" rtl="0">
              <a:lnSpc>
                <a:spcPct val="90000"/>
              </a:lnSpc>
              <a:spcBef>
                <a:spcPts val="700"/>
              </a:spcBef>
              <a:spcAft>
                <a:spcPts val="0"/>
              </a:spcAft>
              <a:buClr>
                <a:srgbClr val="C00000"/>
              </a:buClr>
              <a:buSzPts val="2975"/>
              <a:buFont typeface="Times New Roman"/>
              <a:buNone/>
            </a:pPr>
            <a:r>
              <a:rPr lang="en-US" sz="2400" b="1" u="none" dirty="0" smtClean="0">
                <a:solidFill>
                  <a:srgbClr val="C00000"/>
                </a:solidFill>
              </a:rPr>
              <a:t>The House-approved b</a:t>
            </a:r>
            <a:r>
              <a:rPr lang="en-US" sz="2400" b="1" dirty="0" smtClean="0">
                <a:solidFill>
                  <a:srgbClr val="C00000"/>
                </a:solidFill>
              </a:rPr>
              <a:t>udget bills include these concepts</a:t>
            </a:r>
            <a:r>
              <a:rPr lang="en-US" sz="2400" b="1" u="none" dirty="0" smtClean="0">
                <a:solidFill>
                  <a:srgbClr val="C00000"/>
                </a:solidFill>
              </a:rPr>
              <a:t>.  The Senate approved budget includes </a:t>
            </a:r>
            <a:r>
              <a:rPr lang="en-US" sz="2400" b="1" dirty="0" smtClean="0">
                <a:solidFill>
                  <a:srgbClr val="C00000"/>
                </a:solidFill>
              </a:rPr>
              <a:t>$70 million less in interim aid.  A conference committee on the budget is meeting this week</a:t>
            </a:r>
            <a:r>
              <a:rPr lang="en-US" sz="2400" b="1" u="none" dirty="0" smtClean="0">
                <a:solidFill>
                  <a:srgbClr val="C00000"/>
                </a:solidFill>
              </a:rPr>
              <a:t>. The Governor must also agree. </a:t>
            </a:r>
          </a:p>
          <a:p>
            <a:pPr marL="0" lvl="0" indent="0" algn="ctr" rtl="0">
              <a:lnSpc>
                <a:spcPct val="90000"/>
              </a:lnSpc>
              <a:spcBef>
                <a:spcPts val="700"/>
              </a:spcBef>
              <a:spcAft>
                <a:spcPts val="0"/>
              </a:spcAft>
              <a:buClr>
                <a:srgbClr val="C00000"/>
              </a:buClr>
              <a:buSzPts val="2975"/>
              <a:buFont typeface="Times New Roman"/>
              <a:buNone/>
            </a:pPr>
            <a:r>
              <a:rPr lang="en-US" sz="2400" b="1" u="none" dirty="0" smtClean="0">
                <a:solidFill>
                  <a:srgbClr val="C00000"/>
                </a:solidFill>
              </a:rPr>
              <a:t>.</a:t>
            </a:r>
            <a:endParaRPr sz="2400" b="1" u="none" dirty="0">
              <a:solidFill>
                <a:srgbClr val="C00000"/>
              </a:solidFill>
            </a:endParaRPr>
          </a:p>
        </p:txBody>
      </p:sp>
    </p:spTree>
    <p:extLst>
      <p:ext uri="{BB962C8B-B14F-4D97-AF65-F5344CB8AC3E}">
        <p14:creationId xmlns:p14="http://schemas.microsoft.com/office/powerpoint/2010/main" val="2767617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noGrp="1"/>
          </p:cNvSpPr>
          <p:nvPr>
            <p:ph type="body" idx="1"/>
          </p:nvPr>
        </p:nvSpPr>
        <p:spPr>
          <a:xfrm>
            <a:off x="685800" y="609600"/>
            <a:ext cx="7772400" cy="7401986"/>
          </a:xfrm>
          <a:prstGeom prst="rect">
            <a:avLst/>
          </a:prstGeom>
          <a:noFill/>
        </p:spPr>
        <p:txBody>
          <a:bodyPr wrap="square" rtlCol="0">
            <a:spAutoFit/>
          </a:bodyPr>
          <a:lstStyle/>
          <a:p>
            <a:pPr marL="114300" indent="0" algn="ctr">
              <a:buNone/>
            </a:pPr>
            <a:r>
              <a:rPr lang="en-US" sz="2800" b="1" u="sng" dirty="0" smtClean="0"/>
              <a:t>School Tax is Unjust</a:t>
            </a:r>
          </a:p>
          <a:p>
            <a:pPr marL="114300" indent="0">
              <a:buNone/>
            </a:pPr>
            <a:r>
              <a:rPr lang="en-US" sz="2800" b="1" i="1" dirty="0" smtClean="0"/>
              <a:t>Claremont School Distr. V. Gov.</a:t>
            </a:r>
            <a:r>
              <a:rPr lang="en-US" sz="2800" b="1" dirty="0" smtClean="0"/>
              <a:t>, 142 N.H. 462, 703 A.2d 1353 (1997) </a:t>
            </a:r>
            <a:r>
              <a:rPr lang="en-US" sz="2800" b="1" i="1" dirty="0" smtClean="0"/>
              <a:t>(Claremont II) (4-1).</a:t>
            </a:r>
          </a:p>
          <a:p>
            <a:pPr marL="114300" indent="0">
              <a:buNone/>
            </a:pPr>
            <a:endParaRPr lang="en-US" sz="2800" b="1" dirty="0" smtClean="0"/>
          </a:p>
          <a:p>
            <a:pPr marL="114300" indent="0">
              <a:buNone/>
            </a:pPr>
            <a:r>
              <a:rPr lang="en-US" sz="2400" b="1" dirty="0" smtClean="0"/>
              <a:t>“…the </a:t>
            </a:r>
            <a:r>
              <a:rPr lang="en-US" sz="2400" b="1" dirty="0"/>
              <a:t>present system of financing elementary and secondary public education in New Hampshire is unconstitutional. To hold otherwise would be to effectively conclude that it is reasonable, in discharging a State obligation, to tax property owners in one town or city as much </a:t>
            </a:r>
            <a:r>
              <a:rPr lang="en-US" sz="2400" b="1" u="sng" dirty="0"/>
              <a:t>as four times </a:t>
            </a:r>
            <a:r>
              <a:rPr lang="en-US" sz="2400" b="1" dirty="0"/>
              <a:t>the amount taxed to others similarly situated in other towns or </a:t>
            </a:r>
            <a:r>
              <a:rPr lang="en-US" sz="2400" b="1" dirty="0" smtClean="0"/>
              <a:t>cities…precisely </a:t>
            </a:r>
            <a:r>
              <a:rPr lang="en-US" sz="2400" b="1" dirty="0"/>
              <a:t>the kind of taxation and fiscal mischief from which the </a:t>
            </a:r>
            <a:r>
              <a:rPr lang="en-US" sz="2400" b="1" dirty="0" smtClean="0"/>
              <a:t>framers…took </a:t>
            </a:r>
            <a:r>
              <a:rPr lang="en-US" sz="2400" b="1" dirty="0"/>
              <a:t>strong steps to protect our citizens</a:t>
            </a:r>
            <a:r>
              <a:rPr lang="en-US" sz="2400" b="1" dirty="0" smtClean="0"/>
              <a:t>.” 142 </a:t>
            </a:r>
            <a:r>
              <a:rPr lang="en-US" sz="2400" b="1" dirty="0"/>
              <a:t>N.H. </a:t>
            </a:r>
            <a:r>
              <a:rPr lang="en-US" sz="2400" b="1" dirty="0" smtClean="0"/>
              <a:t>at 465.</a:t>
            </a:r>
          </a:p>
          <a:p>
            <a:pPr marL="114300" indent="0">
              <a:buNone/>
            </a:pPr>
            <a:r>
              <a:rPr lang="en-US" sz="2400" b="1" dirty="0" smtClean="0"/>
              <a:t>			</a:t>
            </a:r>
          </a:p>
          <a:p>
            <a:pPr marL="114300" indent="0">
              <a:buNone/>
            </a:pPr>
            <a:r>
              <a:rPr lang="en-US" dirty="0"/>
              <a:t/>
            </a:r>
            <a:br>
              <a:rPr lang="en-US" dirty="0"/>
            </a:br>
            <a:endParaRPr lang="en-US" b="1" dirty="0"/>
          </a:p>
        </p:txBody>
      </p:sp>
    </p:spTree>
    <p:extLst>
      <p:ext uri="{BB962C8B-B14F-4D97-AF65-F5344CB8AC3E}">
        <p14:creationId xmlns:p14="http://schemas.microsoft.com/office/powerpoint/2010/main" val="10605675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61"/>
          <p:cNvSpPr txBox="1">
            <a:spLocks noGrp="1"/>
          </p:cNvSpPr>
          <p:nvPr>
            <p:ph type="title"/>
          </p:nvPr>
        </p:nvSpPr>
        <p:spPr>
          <a:xfrm>
            <a:off x="609600" y="609600"/>
            <a:ext cx="7772400" cy="1143000"/>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3600"/>
              <a:buFont typeface="Times New Roman"/>
              <a:buNone/>
            </a:pPr>
            <a:r>
              <a:rPr lang="en-US" sz="3600" b="1" u="sng"/>
              <a:t>Questions?</a:t>
            </a:r>
            <a:endParaRPr/>
          </a:p>
        </p:txBody>
      </p:sp>
      <p:pic>
        <p:nvPicPr>
          <p:cNvPr id="298" name="Google Shape;298;p61" descr="Picture 2"/>
          <p:cNvPicPr preferRelativeResize="0"/>
          <p:nvPr/>
        </p:nvPicPr>
        <p:blipFill rotWithShape="1">
          <a:blip r:embed="rId3">
            <a:alphaModFix/>
          </a:blip>
          <a:srcRect/>
          <a:stretch/>
        </p:blipFill>
        <p:spPr>
          <a:xfrm>
            <a:off x="2438400" y="1468899"/>
            <a:ext cx="5029200" cy="4265804"/>
          </a:xfrm>
          <a:prstGeom prst="rect">
            <a:avLst/>
          </a:prstGeom>
          <a:noFill/>
          <a:ln>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62" descr="Picture 2"/>
          <p:cNvPicPr preferRelativeResize="0"/>
          <p:nvPr/>
        </p:nvPicPr>
        <p:blipFill rotWithShape="1">
          <a:blip r:embed="rId3">
            <a:alphaModFix/>
          </a:blip>
          <a:srcRect/>
          <a:stretch/>
        </p:blipFill>
        <p:spPr>
          <a:xfrm>
            <a:off x="290513" y="530225"/>
            <a:ext cx="8562976" cy="5800725"/>
          </a:xfrm>
          <a:prstGeom prst="rect">
            <a:avLst/>
          </a:prstGeom>
          <a:noFill/>
          <a:ln>
            <a:no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66" descr="Picture 2"/>
          <p:cNvPicPr preferRelativeResize="0"/>
          <p:nvPr/>
        </p:nvPicPr>
        <p:blipFill rotWithShape="1">
          <a:blip r:embed="rId3">
            <a:alphaModFix/>
          </a:blip>
          <a:srcRect/>
          <a:stretch/>
        </p:blipFill>
        <p:spPr>
          <a:xfrm>
            <a:off x="104775" y="144462"/>
            <a:ext cx="8934450" cy="657225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67" descr="Picture 2"/>
          <p:cNvPicPr preferRelativeResize="0"/>
          <p:nvPr/>
        </p:nvPicPr>
        <p:blipFill rotWithShape="1">
          <a:blip r:embed="rId3">
            <a:alphaModFix/>
          </a:blip>
          <a:srcRect/>
          <a:stretch/>
        </p:blipFill>
        <p:spPr>
          <a:xfrm>
            <a:off x="295275" y="173037"/>
            <a:ext cx="8553450" cy="651510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Google Shape;338;p68" descr="Picture 2"/>
          <p:cNvPicPr preferRelativeResize="0"/>
          <p:nvPr/>
        </p:nvPicPr>
        <p:blipFill rotWithShape="1">
          <a:blip r:embed="rId3">
            <a:alphaModFix/>
          </a:blip>
          <a:srcRect/>
          <a:stretch/>
        </p:blipFill>
        <p:spPr>
          <a:xfrm>
            <a:off x="247650" y="296863"/>
            <a:ext cx="8648700" cy="626745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69" descr="Picture 2"/>
          <p:cNvPicPr preferRelativeResize="0"/>
          <p:nvPr/>
        </p:nvPicPr>
        <p:blipFill rotWithShape="1">
          <a:blip r:embed="rId3">
            <a:alphaModFix/>
          </a:blip>
          <a:srcRect/>
          <a:stretch/>
        </p:blipFill>
        <p:spPr>
          <a:xfrm>
            <a:off x="494044" y="533400"/>
            <a:ext cx="8033788" cy="5810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114300" indent="0" algn="ctr">
              <a:buNone/>
            </a:pPr>
            <a:r>
              <a:rPr lang="en-US" b="1" dirty="0"/>
              <a:t>A New Court Decision on School Funding: </a:t>
            </a:r>
          </a:p>
          <a:p>
            <a:pPr marL="114300" indent="0" algn="ctr">
              <a:buNone/>
            </a:pPr>
            <a:r>
              <a:rPr lang="en-US" b="1" dirty="0"/>
              <a:t>The ConVal Case</a:t>
            </a:r>
          </a:p>
          <a:p>
            <a:pPr marL="114300" indent="0">
              <a:buNone/>
            </a:pPr>
            <a:endParaRPr lang="en-US" dirty="0" smtClean="0"/>
          </a:p>
          <a:p>
            <a:pPr marL="114300" indent="0">
              <a:buNone/>
            </a:pPr>
            <a:r>
              <a:rPr lang="en-US" b="1" dirty="0" smtClean="0"/>
              <a:t>“The </a:t>
            </a:r>
            <a:r>
              <a:rPr lang="en-US" b="1" dirty="0"/>
              <a:t>Court construes the fundamental right at issue as a right to the opportunity to a </a:t>
            </a:r>
            <a:r>
              <a:rPr lang="en-US" b="1" u="sng" dirty="0"/>
              <a:t>fully State-funded</a:t>
            </a:r>
            <a:r>
              <a:rPr lang="en-US" b="1" dirty="0"/>
              <a:t> adequate education</a:t>
            </a:r>
            <a:r>
              <a:rPr lang="en-US" b="1" dirty="0" smtClean="0"/>
              <a:t>.”      </a:t>
            </a:r>
            <a:r>
              <a:rPr lang="en-US" dirty="0" smtClean="0"/>
              <a:t> </a:t>
            </a:r>
            <a:r>
              <a:rPr lang="en-US" sz="2400" dirty="0" smtClean="0"/>
              <a:t>[emphasis added]</a:t>
            </a:r>
            <a:endParaRPr lang="en-US" sz="2400" dirty="0"/>
          </a:p>
          <a:p>
            <a:pPr marL="114300" indent="0">
              <a:buNone/>
            </a:pPr>
            <a:endParaRPr lang="en-US" dirty="0"/>
          </a:p>
          <a:p>
            <a:pPr marL="114300" indent="0" algn="r">
              <a:spcBef>
                <a:spcPts val="0"/>
              </a:spcBef>
              <a:buNone/>
            </a:pPr>
            <a:r>
              <a:rPr lang="en-US" sz="2800" b="1" dirty="0" smtClean="0"/>
              <a:t>Cheshire County </a:t>
            </a:r>
            <a:r>
              <a:rPr lang="en-US" sz="2800" b="1" dirty="0"/>
              <a:t>Superior Court</a:t>
            </a:r>
          </a:p>
          <a:p>
            <a:pPr marL="114300" indent="0" algn="r">
              <a:spcBef>
                <a:spcPts val="0"/>
              </a:spcBef>
              <a:buNone/>
            </a:pPr>
            <a:r>
              <a:rPr lang="en-US" sz="2800" b="1" dirty="0"/>
              <a:t>Justice David </a:t>
            </a:r>
            <a:r>
              <a:rPr lang="en-US" sz="2800" b="1" dirty="0" err="1"/>
              <a:t>Ruoff</a:t>
            </a:r>
            <a:r>
              <a:rPr lang="en-US" sz="2800" b="1" dirty="0"/>
              <a:t> </a:t>
            </a:r>
          </a:p>
          <a:p>
            <a:pPr marL="114300" indent="0" algn="r">
              <a:spcBef>
                <a:spcPts val="0"/>
              </a:spcBef>
              <a:buNone/>
            </a:pPr>
            <a:r>
              <a:rPr lang="en-US" sz="2800" b="1" dirty="0"/>
              <a:t>June 5, 2019</a:t>
            </a:r>
          </a:p>
          <a:p>
            <a:pPr marL="114300" indent="0">
              <a:buNone/>
            </a:pPr>
            <a:r>
              <a:rPr lang="en-US" dirty="0" smtClean="0"/>
              <a:t> </a:t>
            </a:r>
            <a:endParaRPr lang="en-US" dirty="0"/>
          </a:p>
          <a:p>
            <a:endParaRPr lang="en-US" dirty="0"/>
          </a:p>
        </p:txBody>
      </p:sp>
    </p:spTree>
    <p:extLst>
      <p:ext uri="{BB962C8B-B14F-4D97-AF65-F5344CB8AC3E}">
        <p14:creationId xmlns:p14="http://schemas.microsoft.com/office/powerpoint/2010/main" val="4036068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35" descr="Picture 3"/>
          <p:cNvPicPr preferRelativeResize="0"/>
          <p:nvPr/>
        </p:nvPicPr>
        <p:blipFill rotWithShape="1">
          <a:blip r:embed="rId3">
            <a:alphaModFix/>
          </a:blip>
          <a:srcRect/>
          <a:stretch/>
        </p:blipFill>
        <p:spPr>
          <a:xfrm>
            <a:off x="295274" y="381000"/>
            <a:ext cx="8775832" cy="595154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36" descr="Picture 1"/>
          <p:cNvPicPr preferRelativeResize="0"/>
          <p:nvPr/>
        </p:nvPicPr>
        <p:blipFill rotWithShape="1">
          <a:blip r:embed="rId3">
            <a:alphaModFix/>
          </a:blip>
          <a:srcRect/>
          <a:stretch/>
        </p:blipFill>
        <p:spPr>
          <a:xfrm>
            <a:off x="247650" y="295275"/>
            <a:ext cx="8648700" cy="626745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1"/>
          <p:cNvSpPr txBox="1"/>
          <p:nvPr/>
        </p:nvSpPr>
        <p:spPr>
          <a:xfrm>
            <a:off x="1676400" y="609598"/>
            <a:ext cx="6248400" cy="482733"/>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2800"/>
              <a:buFont typeface="Times New Roman"/>
              <a:buNone/>
            </a:pPr>
            <a:r>
              <a:rPr lang="en-US" sz="2800" b="1" i="0" u="sng" strike="noStrike" cap="none">
                <a:solidFill>
                  <a:srgbClr val="000000"/>
                </a:solidFill>
                <a:latin typeface="Times New Roman"/>
                <a:ea typeface="Times New Roman"/>
                <a:cs typeface="Times New Roman"/>
                <a:sym typeface="Times New Roman"/>
              </a:rPr>
              <a:t>The core concept</a:t>
            </a:r>
            <a:endParaRPr/>
          </a:p>
        </p:txBody>
      </p:sp>
      <p:sp>
        <p:nvSpPr>
          <p:cNvPr id="97" name="Google Shape;97;p21"/>
          <p:cNvSpPr txBox="1"/>
          <p:nvPr/>
        </p:nvSpPr>
        <p:spPr>
          <a:xfrm>
            <a:off x="1027133" y="1630471"/>
            <a:ext cx="7703507" cy="3956137"/>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8000"/>
              <a:buFont typeface="Times New Roman"/>
              <a:buNone/>
            </a:pPr>
            <a:r>
              <a:rPr lang="en-US" sz="8000" b="1" i="0" u="none" strike="noStrike" cap="none" dirty="0" err="1">
                <a:solidFill>
                  <a:srgbClr val="000000"/>
                </a:solidFill>
                <a:latin typeface="Times New Roman"/>
                <a:ea typeface="Times New Roman"/>
                <a:cs typeface="Times New Roman"/>
                <a:sym typeface="Times New Roman"/>
              </a:rPr>
              <a:t>Eq</a:t>
            </a:r>
            <a:r>
              <a:rPr lang="en-US" sz="8000" b="1" i="0" u="none" strike="noStrike" cap="none" dirty="0">
                <a:solidFill>
                  <a:srgbClr val="000000"/>
                </a:solidFill>
                <a:latin typeface="Times New Roman"/>
                <a:ea typeface="Times New Roman"/>
                <a:cs typeface="Times New Roman"/>
                <a:sym typeface="Times New Roman"/>
              </a:rPr>
              <a:t> </a:t>
            </a:r>
            <a:r>
              <a:rPr lang="en-US" sz="8000" b="1" i="0" u="none" strike="noStrike" cap="none" dirty="0" smtClean="0">
                <a:solidFill>
                  <a:srgbClr val="000000"/>
                </a:solidFill>
                <a:latin typeface="Times New Roman"/>
                <a:ea typeface="Times New Roman"/>
                <a:cs typeface="Times New Roman"/>
                <a:sym typeface="Times New Roman"/>
              </a:rPr>
              <a:t>Val/pupil</a:t>
            </a:r>
          </a:p>
          <a:p>
            <a:pPr marL="0" marR="0" lvl="0" indent="0" algn="ctr" rtl="0">
              <a:lnSpc>
                <a:spcPct val="100000"/>
              </a:lnSpc>
              <a:spcBef>
                <a:spcPts val="0"/>
              </a:spcBef>
              <a:spcAft>
                <a:spcPts val="0"/>
              </a:spcAft>
              <a:buClr>
                <a:srgbClr val="000000"/>
              </a:buClr>
              <a:buSzPts val="8000"/>
              <a:buFont typeface="Times New Roman"/>
              <a:buNone/>
            </a:pPr>
            <a:endParaRPr lang="en-US" sz="2400" b="1" dirty="0" smtClean="0">
              <a:latin typeface="Times New Roman"/>
              <a:cs typeface="Times New Roman"/>
              <a:sym typeface="Times New Roman"/>
            </a:endParaRPr>
          </a:p>
          <a:p>
            <a:pPr marL="0" marR="0" lvl="0" indent="0" algn="ctr" rtl="0">
              <a:lnSpc>
                <a:spcPct val="100000"/>
              </a:lnSpc>
              <a:spcBef>
                <a:spcPts val="0"/>
              </a:spcBef>
              <a:spcAft>
                <a:spcPts val="0"/>
              </a:spcAft>
              <a:buClr>
                <a:srgbClr val="000000"/>
              </a:buClr>
              <a:buSzPts val="8000"/>
              <a:buFont typeface="Times New Roman"/>
              <a:buNone/>
            </a:pPr>
            <a:r>
              <a:rPr lang="en-US" sz="3600" b="1" dirty="0" smtClean="0">
                <a:latin typeface="Times New Roman"/>
                <a:cs typeface="Times New Roman"/>
                <a:sym typeface="Times New Roman"/>
              </a:rPr>
              <a:t>How much property value is available in a town to be taxed</a:t>
            </a:r>
          </a:p>
          <a:p>
            <a:pPr marL="0" marR="0" lvl="0" indent="0" algn="ctr" rtl="0">
              <a:lnSpc>
                <a:spcPct val="100000"/>
              </a:lnSpc>
              <a:spcBef>
                <a:spcPts val="0"/>
              </a:spcBef>
              <a:spcAft>
                <a:spcPts val="0"/>
              </a:spcAft>
              <a:buClr>
                <a:srgbClr val="000000"/>
              </a:buClr>
              <a:buSzPts val="8000"/>
              <a:buFont typeface="Times New Roman"/>
              <a:buNone/>
            </a:pPr>
            <a:r>
              <a:rPr lang="en-US" sz="3600" b="1" dirty="0" smtClean="0">
                <a:latin typeface="Times New Roman"/>
                <a:cs typeface="Times New Roman"/>
                <a:sym typeface="Times New Roman"/>
              </a:rPr>
              <a:t>to support each student’s education?</a:t>
            </a:r>
            <a:endParaRPr lang="en-US" sz="3600" b="1" dirty="0">
              <a:latin typeface="Times New Roman"/>
              <a:cs typeface="Times New Roman"/>
              <a:sym typeface="Times New Roman"/>
            </a:endParaRPr>
          </a:p>
          <a:p>
            <a:pPr marL="0" marR="0" lvl="0" indent="0" algn="ctr" rtl="0">
              <a:lnSpc>
                <a:spcPct val="100000"/>
              </a:lnSpc>
              <a:spcBef>
                <a:spcPts val="0"/>
              </a:spcBef>
              <a:spcAft>
                <a:spcPts val="0"/>
              </a:spcAft>
              <a:buClr>
                <a:srgbClr val="000000"/>
              </a:buClr>
              <a:buSzPts val="8000"/>
              <a:buFont typeface="Times New Roman"/>
              <a:buNone/>
            </a:pPr>
            <a:endParaRPr sz="3600" dirty="0"/>
          </a:p>
        </p:txBody>
      </p:sp>
    </p:spTree>
    <p:extLst>
      <p:ext uri="{BB962C8B-B14F-4D97-AF65-F5344CB8AC3E}">
        <p14:creationId xmlns:p14="http://schemas.microsoft.com/office/powerpoint/2010/main" val="1230849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8"/>
          <p:cNvSpPr txBox="1"/>
          <p:nvPr/>
        </p:nvSpPr>
        <p:spPr>
          <a:xfrm>
            <a:off x="1510936" y="685797"/>
            <a:ext cx="6096003" cy="2862318"/>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4400"/>
              <a:buFont typeface="Times New Roman"/>
              <a:buNone/>
            </a:pPr>
            <a:r>
              <a:rPr lang="en-US" sz="4400" b="1" i="0" u="none" strike="noStrike" cap="none">
                <a:solidFill>
                  <a:srgbClr val="000000"/>
                </a:solidFill>
                <a:latin typeface="Times New Roman"/>
                <a:ea typeface="Times New Roman"/>
                <a:cs typeface="Times New Roman"/>
                <a:sym typeface="Times New Roman"/>
              </a:rPr>
              <a:t>It’s a simple math problem!</a:t>
            </a:r>
            <a:endParaRPr sz="20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000"/>
              <a:buFont typeface="Times New Roman"/>
              <a:buNone/>
            </a:pPr>
            <a:endParaRPr sz="20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Times New Roman"/>
              <a:buNone/>
            </a:pPr>
            <a:r>
              <a:rPr lang="en-US" sz="2400" b="1" i="0" u="none" strike="noStrike" cap="none">
                <a:solidFill>
                  <a:srgbClr val="000000"/>
                </a:solidFill>
                <a:latin typeface="Times New Roman"/>
                <a:ea typeface="Times New Roman"/>
                <a:cs typeface="Times New Roman"/>
                <a:sym typeface="Times New Roman"/>
              </a:rPr>
              <a:t>Property              Tax                  Funds </a:t>
            </a:r>
            <a:endParaRPr/>
          </a:p>
          <a:p>
            <a:pPr marL="0" marR="0" lvl="0" indent="0" algn="ctr" rtl="0">
              <a:lnSpc>
                <a:spcPct val="100000"/>
              </a:lnSpc>
              <a:spcBef>
                <a:spcPts val="0"/>
              </a:spcBef>
              <a:spcAft>
                <a:spcPts val="0"/>
              </a:spcAft>
              <a:buClr>
                <a:srgbClr val="000000"/>
              </a:buClr>
              <a:buSzPts val="2400"/>
              <a:buFont typeface="Times New Roman"/>
              <a:buNone/>
            </a:pPr>
            <a:r>
              <a:rPr lang="en-US" sz="2400" b="1" i="0" u="none" strike="noStrike" cap="none">
                <a:solidFill>
                  <a:srgbClr val="000000"/>
                </a:solidFill>
                <a:latin typeface="Times New Roman"/>
                <a:ea typeface="Times New Roman"/>
                <a:cs typeface="Times New Roman"/>
                <a:sym typeface="Times New Roman"/>
              </a:rPr>
              <a:t>    Value                Rate                Raised</a:t>
            </a:r>
            <a:endParaRPr/>
          </a:p>
        </p:txBody>
      </p:sp>
      <p:sp>
        <p:nvSpPr>
          <p:cNvPr id="162" name="Google Shape;162;p38"/>
          <p:cNvSpPr txBox="1"/>
          <p:nvPr/>
        </p:nvSpPr>
        <p:spPr>
          <a:xfrm>
            <a:off x="1742162" y="3657600"/>
            <a:ext cx="5943602" cy="3359158"/>
          </a:xfrm>
          <a:prstGeom prst="rect">
            <a:avLst/>
          </a:prstGeom>
          <a:noFill/>
          <a:ln>
            <a:noFill/>
          </a:ln>
        </p:spPr>
        <p:txBody>
          <a:bodyPr spcFirstLastPara="1" wrap="square" lIns="45700" tIns="45700" rIns="45700" bIns="45700" anchor="t" anchorCtr="0">
            <a:noAutofit/>
          </a:bodyPr>
          <a:lstStyle/>
          <a:p>
            <a:pPr marL="0" marR="0" lvl="1" indent="457200" algn="l" rtl="0">
              <a:lnSpc>
                <a:spcPct val="100000"/>
              </a:lnSpc>
              <a:spcBef>
                <a:spcPts val="0"/>
              </a:spcBef>
              <a:spcAft>
                <a:spcPts val="0"/>
              </a:spcAft>
              <a:buClr>
                <a:srgbClr val="000000"/>
              </a:buClr>
              <a:buSzPts val="4800"/>
              <a:buFont typeface="Times New Roman"/>
              <a:buNone/>
            </a:pPr>
            <a:r>
              <a:rPr lang="en-US" sz="4800" b="1" i="0" u="none" strike="noStrike" cap="none">
                <a:solidFill>
                  <a:srgbClr val="000000"/>
                </a:solidFill>
                <a:latin typeface="Times New Roman"/>
                <a:ea typeface="Times New Roman"/>
                <a:cs typeface="Times New Roman"/>
                <a:sym typeface="Times New Roman"/>
              </a:rPr>
              <a:t>$20   x    2     =  $40</a:t>
            </a:r>
            <a:endParaRPr/>
          </a:p>
          <a:p>
            <a:pPr marL="1200150" marR="0" lvl="1" indent="-615950" algn="l" rtl="0">
              <a:lnSpc>
                <a:spcPct val="100000"/>
              </a:lnSpc>
              <a:spcBef>
                <a:spcPts val="0"/>
              </a:spcBef>
              <a:spcAft>
                <a:spcPts val="0"/>
              </a:spcAft>
              <a:buClr>
                <a:srgbClr val="000000"/>
              </a:buClr>
              <a:buSzPts val="2000"/>
              <a:buFont typeface="Times New Roman"/>
              <a:buNone/>
            </a:pPr>
            <a:endParaRPr sz="2000" b="0" i="0" u="none" strike="noStrike" cap="none">
              <a:solidFill>
                <a:srgbClr val="000000"/>
              </a:solidFill>
              <a:latin typeface="Helvetica Neue"/>
              <a:ea typeface="Helvetica Neue"/>
              <a:cs typeface="Helvetica Neue"/>
              <a:sym typeface="Helvetica Neue"/>
            </a:endParaRPr>
          </a:p>
          <a:p>
            <a:pPr marL="0" marR="0" lvl="1" indent="457200" algn="l" rtl="0">
              <a:lnSpc>
                <a:spcPct val="100000"/>
              </a:lnSpc>
              <a:spcBef>
                <a:spcPts val="0"/>
              </a:spcBef>
              <a:spcAft>
                <a:spcPts val="0"/>
              </a:spcAft>
              <a:buClr>
                <a:srgbClr val="000000"/>
              </a:buClr>
              <a:buSzPts val="4800"/>
              <a:buFont typeface="Times New Roman"/>
              <a:buNone/>
            </a:pPr>
            <a:r>
              <a:rPr lang="en-US" sz="4800" b="1" i="0" u="none" strike="noStrike" cap="none">
                <a:solidFill>
                  <a:srgbClr val="000000"/>
                </a:solidFill>
                <a:latin typeface="Times New Roman"/>
                <a:ea typeface="Times New Roman"/>
                <a:cs typeface="Times New Roman"/>
                <a:sym typeface="Times New Roman"/>
              </a:rPr>
              <a:t> $4    x    2     =    $8</a:t>
            </a:r>
            <a:endParaRPr/>
          </a:p>
          <a:p>
            <a:pPr marL="0" marR="0" lvl="0" indent="0" algn="l" rtl="0">
              <a:lnSpc>
                <a:spcPct val="100000"/>
              </a:lnSpc>
              <a:spcBef>
                <a:spcPts val="0"/>
              </a:spcBef>
              <a:spcAft>
                <a:spcPts val="0"/>
              </a:spcAft>
              <a:buClr>
                <a:srgbClr val="000000"/>
              </a:buClr>
              <a:buSzPts val="2000"/>
              <a:buFont typeface="Times New Roman"/>
              <a:buNone/>
            </a:pPr>
            <a:endParaRPr sz="2000" b="0" i="0" u="none" strike="noStrike" cap="none">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7072</TotalTime>
  <Words>1672</Words>
  <Application>Microsoft Office PowerPoint</Application>
  <PresentationFormat>On-screen Show (4:3)</PresentationFormat>
  <Paragraphs>437</Paragraphs>
  <Slides>45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Times New Roman</vt:lpstr>
      <vt:lpstr>Arial</vt:lpstr>
      <vt:lpstr>Helvetica Neue</vt:lpstr>
      <vt:lpstr>Calibri</vt:lpstr>
      <vt:lpstr>Mangal</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Comparing Starting Teacher Salaries</vt:lpstr>
      <vt:lpstr>SAT Scores of High School Juniors, 2018</vt:lpstr>
      <vt:lpstr>PowerPoint Presentation</vt:lpstr>
      <vt:lpstr>PowerPoint Presentation</vt:lpstr>
      <vt:lpstr>PowerPoint Presentation</vt:lpstr>
      <vt:lpstr>PowerPoint Presentation</vt:lpstr>
      <vt:lpstr> NHLottery $1.7 billion to education</vt:lpstr>
      <vt:lpstr>PowerPoint Presentation</vt:lpstr>
      <vt:lpstr>Goals for 2019 Legislative Session</vt:lpstr>
      <vt:lpstr>Questions?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Assistant</dc:creator>
  <cp:lastModifiedBy>Winfried</cp:lastModifiedBy>
  <cp:revision>141</cp:revision>
  <cp:lastPrinted>2019-05-06T23:10:12Z</cp:lastPrinted>
  <dcterms:modified xsi:type="dcterms:W3CDTF">2019-06-21T13:37:22Z</dcterms:modified>
</cp:coreProperties>
</file>